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9"/>
  </p:notesMasterIdLst>
  <p:sldIdLst>
    <p:sldId id="1659" r:id="rId3"/>
    <p:sldId id="1963" r:id="rId4"/>
    <p:sldId id="2048" r:id="rId5"/>
    <p:sldId id="2027" r:id="rId6"/>
    <p:sldId id="1961" r:id="rId7"/>
    <p:sldId id="1967" r:id="rId8"/>
    <p:sldId id="2050" r:id="rId9"/>
    <p:sldId id="2051" r:id="rId10"/>
    <p:sldId id="2052" r:id="rId11"/>
    <p:sldId id="2015" r:id="rId12"/>
    <p:sldId id="1966" r:id="rId13"/>
    <p:sldId id="2030" r:id="rId14"/>
    <p:sldId id="2058" r:id="rId15"/>
    <p:sldId id="2059" r:id="rId16"/>
    <p:sldId id="2060" r:id="rId17"/>
    <p:sldId id="2054" r:id="rId18"/>
    <p:sldId id="1970" r:id="rId19"/>
    <p:sldId id="2036" r:id="rId20"/>
    <p:sldId id="2066" r:id="rId21"/>
    <p:sldId id="2055" r:id="rId22"/>
    <p:sldId id="2067" r:id="rId23"/>
    <p:sldId id="2056" r:id="rId24"/>
    <p:sldId id="2068" r:id="rId25"/>
    <p:sldId id="2070" r:id="rId26"/>
    <p:sldId id="2024" r:id="rId27"/>
    <p:sldId id="2069" r:id="rId28"/>
    <p:sldId id="2072" r:id="rId29"/>
    <p:sldId id="2073" r:id="rId30"/>
    <p:sldId id="2023" r:id="rId31"/>
    <p:sldId id="1986" r:id="rId32"/>
    <p:sldId id="2074" r:id="rId33"/>
    <p:sldId id="2075" r:id="rId34"/>
    <p:sldId id="2076" r:id="rId35"/>
    <p:sldId id="2077" r:id="rId36"/>
    <p:sldId id="2062" r:id="rId37"/>
    <p:sldId id="2078" r:id="rId38"/>
    <p:sldId id="2079" r:id="rId39"/>
    <p:sldId id="2063" r:id="rId40"/>
    <p:sldId id="2080" r:id="rId41"/>
    <p:sldId id="2081" r:id="rId42"/>
    <p:sldId id="2082" r:id="rId43"/>
    <p:sldId id="2057" r:id="rId44"/>
    <p:sldId id="2083" r:id="rId45"/>
    <p:sldId id="2061" r:id="rId46"/>
    <p:sldId id="1948" r:id="rId47"/>
    <p:sldId id="18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263" autoAdjust="0"/>
    <p:restoredTop sz="86418" autoAdjust="0"/>
  </p:normalViewPr>
  <p:slideViewPr>
    <p:cSldViewPr>
      <p:cViewPr>
        <p:scale>
          <a:sx n="70" d="100"/>
          <a:sy n="70" d="100"/>
        </p:scale>
        <p:origin x="-2231" y="-6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5/23/2022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46</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5/23/2022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5/23/2022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2277547"/>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Destroying the Wall to                   Build the Temple</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2:11 – 22</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18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25 May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2 - 11-22 Jesus.jpg"/>
          <p:cNvPicPr>
            <a:picLocks noChangeAspect="1"/>
          </p:cNvPicPr>
          <p:nvPr/>
        </p:nvPicPr>
        <p:blipFill>
          <a:blip r:embed="rId2" cstate="print"/>
          <a:stretch>
            <a:fillRect/>
          </a:stretch>
        </p:blipFill>
        <p:spPr>
          <a:xfrm>
            <a:off x="533400" y="609600"/>
            <a:ext cx="7543800" cy="5029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72409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Therefore, remember that formerly you who are Gentiles by birth and called “uncircumcised” by those who call themselves “the circumcision” (which is done in the body by human hands)— </a:t>
            </a:r>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Remember that at that time you were separate from Christ, excluded from citizenship in Israel and foreigners to the covenants of the promise, without hope and without God in the world.</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12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by describing the common plight of the </a:t>
            </a:r>
            <a:r>
              <a:rPr lang="en-US" sz="2400" b="1" dirty="0" smtClean="0">
                <a:effectLst>
                  <a:outerShdw blurRad="38100" dist="38100" dir="2700000" algn="tl">
                    <a:srgbClr val="000000">
                      <a:alpha val="43137"/>
                    </a:srgbClr>
                  </a:outerShdw>
                </a:effectLst>
                <a:latin typeface="Cambria" pitchFamily="18" charset="0"/>
              </a:rPr>
              <a:t>“Uncircumcision”</a:t>
            </a:r>
            <a:r>
              <a:rPr lang="en-US" sz="2400" b="1" dirty="0" smtClean="0">
                <a:latin typeface="Cambria" pitchFamily="18" charset="0"/>
              </a:rPr>
              <a:t>—the condition all Gentiles experienced prior to their conversion to Jesus Christ (at least from the perspective of the </a:t>
            </a:r>
            <a:r>
              <a:rPr lang="en-US" sz="2400" b="1" dirty="0" smtClean="0">
                <a:effectLst>
                  <a:outerShdw blurRad="38100" dist="38100" dir="2700000" algn="tl">
                    <a:srgbClr val="000000">
                      <a:alpha val="43137"/>
                    </a:srgbClr>
                  </a:outerShdw>
                </a:effectLst>
                <a:latin typeface="Cambria" pitchFamily="18" charset="0"/>
              </a:rPr>
              <a:t>“Circumcision,”</a:t>
            </a:r>
            <a:r>
              <a:rPr lang="en-US" sz="2400" b="1" dirty="0" smtClean="0">
                <a:latin typeface="Cambria" pitchFamily="18" charset="0"/>
              </a:rPr>
              <a:t> those Jews marked by the physical sign of the old covenant).</a:t>
            </a:r>
          </a:p>
          <a:p>
            <a:pPr indent="457200">
              <a:spcAft>
                <a:spcPts val="1200"/>
              </a:spcAft>
            </a:pPr>
            <a:r>
              <a:rPr lang="en-US" sz="2400" b="1" dirty="0" smtClean="0">
                <a:latin typeface="Cambria" pitchFamily="18" charset="0"/>
              </a:rPr>
              <a:t>Verses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describe the lives of the Gentiles before the reconciling work of the Cross.  Notice the words Paul uses to describe the Gentiles’ former relationship to God and His promises: “separate,” “excluded,” “strangers,” “having no hope,” “without God.”  Paul identifies </a:t>
            </a:r>
            <a:r>
              <a:rPr lang="en-US" sz="2400" b="1" i="1" u="sng" dirty="0" smtClean="0">
                <a:latin typeface="Cambria" pitchFamily="18" charset="0"/>
              </a:rPr>
              <a:t>five</a:t>
            </a:r>
            <a:r>
              <a:rPr lang="en-US" sz="2400" b="1" dirty="0" smtClean="0">
                <a:latin typeface="Cambria" pitchFamily="18" charset="0"/>
              </a:rPr>
              <a:t> </a:t>
            </a:r>
            <a:r>
              <a:rPr lang="en-US" sz="2400" b="1" i="1" u="sng" dirty="0" smtClean="0">
                <a:latin typeface="Cambria" pitchFamily="18" charset="0"/>
              </a:rPr>
              <a:t>aspects</a:t>
            </a:r>
            <a:r>
              <a:rPr lang="en-US" sz="2400" b="1" dirty="0" smtClean="0">
                <a:latin typeface="Cambria" pitchFamily="18" charset="0"/>
              </a:rPr>
              <a:t> of the alienation his Gentile readers experienced prior to their salvation.</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#1 CHRISTLESS</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Gentiles in the first century had no thought of the Messiah.  Only the Jews had hoped for a Savior, foreshadowed first in </a:t>
            </a:r>
            <a:r>
              <a:rPr lang="en-US" sz="2400" b="1" dirty="0" smtClean="0">
                <a:effectLst>
                  <a:outerShdw blurRad="38100" dist="38100" dir="2700000" algn="tl">
                    <a:srgbClr val="000000">
                      <a:alpha val="43137"/>
                    </a:srgbClr>
                  </a:outerShdw>
                </a:effectLst>
                <a:latin typeface="Cambria" pitchFamily="18" charset="0"/>
              </a:rPr>
              <a:t>Genesis 3:15</a:t>
            </a:r>
            <a:r>
              <a:rPr lang="en-US" sz="2400" b="1" dirty="0" smtClean="0">
                <a:latin typeface="Cambria" pitchFamily="18" charset="0"/>
              </a:rPr>
              <a:t>.  The Jews knew He would come from among their people (</a:t>
            </a:r>
            <a:r>
              <a:rPr lang="en-US" sz="2400" b="1" dirty="0" smtClean="0">
                <a:effectLst>
                  <a:outerShdw blurRad="38100" dist="38100" dir="2700000" algn="tl">
                    <a:srgbClr val="000000">
                      <a:alpha val="43137"/>
                    </a:srgbClr>
                  </a:outerShdw>
                </a:effectLst>
                <a:latin typeface="Cambria" pitchFamily="18" charset="0"/>
              </a:rPr>
              <a:t>Isa. 9:1-7</a:t>
            </a:r>
            <a:r>
              <a:rPr lang="en-US" sz="2400" b="1" dirty="0" smtClean="0">
                <a:latin typeface="Cambria" pitchFamily="18" charset="0"/>
              </a:rPr>
              <a:t>), so they looked forward to the coming Son of David who would save them from their sins.  The Gentiles, however, had no claim on the coming, anointed King.</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#2 STATELESS</a:t>
            </a:r>
            <a:r>
              <a:rPr lang="en-US" sz="2400" b="1" dirty="0" smtClean="0">
                <a:latin typeface="Cambria" pitchFamily="18" charset="0"/>
              </a:rPr>
              <a:t>.  Being “excluded from the commonwealth of Israel,” the Gentiles had no rights of citizenship in God’s chosen nation.  As the only true theocracy on earth, Israel’s ultimate King was God Himself.  He ruled His people through His covenants, laws, prophets, priests, and kings.  The Gentiles were foreigners to God’s nation.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#3 FRIENDLESS</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When God established His covenant with Abraham (</a:t>
            </a:r>
            <a:r>
              <a:rPr lang="en-US" sz="2400" b="1" dirty="0" smtClean="0">
                <a:effectLst>
                  <a:outerShdw blurRad="38100" dist="38100" dir="2700000" algn="tl">
                    <a:srgbClr val="000000">
                      <a:alpha val="43137"/>
                    </a:srgbClr>
                  </a:outerShdw>
                </a:effectLst>
                <a:latin typeface="Cambria" pitchFamily="18" charset="0"/>
              </a:rPr>
              <a:t>Gen. 12:1-3</a:t>
            </a:r>
            <a:r>
              <a:rPr lang="en-US" sz="2400" b="1" dirty="0" smtClean="0">
                <a:latin typeface="Cambria" pitchFamily="18" charset="0"/>
              </a:rPr>
              <a:t>), the patriarch of the Hebrew people was referred to as God’s “friend” (</a:t>
            </a:r>
            <a:r>
              <a:rPr lang="en-US" sz="2400" b="1" dirty="0" smtClean="0">
                <a:effectLst>
                  <a:outerShdw blurRad="38100" dist="38100" dir="2700000" algn="tl">
                    <a:srgbClr val="000000">
                      <a:alpha val="43137"/>
                    </a:srgbClr>
                  </a:outerShdw>
                </a:effectLst>
                <a:latin typeface="Cambria" pitchFamily="18" charset="0"/>
              </a:rPr>
              <a:t>2Chr. 20:7</a:t>
            </a:r>
            <a:r>
              <a:rPr lang="en-US" sz="2400" b="1" dirty="0" smtClean="0">
                <a:latin typeface="Cambria" pitchFamily="18" charset="0"/>
              </a:rPr>
              <a:t>).  As heirs of God’s covenant promises, the descendants of Abraham also enjoyed that special friendship with God.  </a:t>
            </a:r>
          </a:p>
          <a:p>
            <a:pPr indent="457200">
              <a:spcAft>
                <a:spcPts val="1200"/>
              </a:spcAft>
            </a:pPr>
            <a:r>
              <a:rPr lang="en-US" sz="2400" b="1" dirty="0" smtClean="0">
                <a:latin typeface="Cambria" pitchFamily="18" charset="0"/>
              </a:rPr>
              <a:t>Through the land covenant (</a:t>
            </a:r>
            <a:r>
              <a:rPr lang="en-US" sz="2400" b="1" dirty="0" smtClean="0">
                <a:effectLst>
                  <a:outerShdw blurRad="38100" dist="38100" dir="2700000" algn="tl">
                    <a:srgbClr val="000000">
                      <a:alpha val="43137"/>
                    </a:srgbClr>
                  </a:outerShdw>
                </a:effectLst>
                <a:latin typeface="Cambria" pitchFamily="18" charset="0"/>
              </a:rPr>
              <a:t>Deut. 28-30</a:t>
            </a:r>
            <a:r>
              <a:rPr lang="en-US" sz="2400" b="1" dirty="0" smtClean="0">
                <a:latin typeface="Cambria" pitchFamily="18" charset="0"/>
              </a:rPr>
              <a:t>), the Davidic covenant (</a:t>
            </a:r>
            <a:r>
              <a:rPr lang="en-US" sz="2400" b="1" dirty="0" smtClean="0">
                <a:effectLst>
                  <a:outerShdw blurRad="38100" dist="38100" dir="2700000" algn="tl">
                    <a:srgbClr val="000000">
                      <a:alpha val="43137"/>
                    </a:srgbClr>
                  </a:outerShdw>
                </a:effectLst>
                <a:latin typeface="Cambria" pitchFamily="18" charset="0"/>
              </a:rPr>
              <a:t>2Sam. 7:8-16; Ps. 89</a:t>
            </a:r>
            <a:r>
              <a:rPr lang="en-US" sz="2400" b="1" dirty="0" smtClean="0">
                <a:latin typeface="Cambria" pitchFamily="18" charset="0"/>
              </a:rPr>
              <a:t>), and the promise of the new covenant (</a:t>
            </a:r>
            <a:r>
              <a:rPr lang="en-US" sz="2400" b="1" dirty="0" smtClean="0">
                <a:effectLst>
                  <a:outerShdw blurRad="38100" dist="38100" dir="2700000" algn="tl">
                    <a:srgbClr val="000000">
                      <a:alpha val="43137"/>
                    </a:srgbClr>
                  </a:outerShdw>
                </a:effectLst>
                <a:latin typeface="Cambria" pitchFamily="18" charset="0"/>
              </a:rPr>
              <a:t>Jer. 31:31-34; Ezek. 36:22-30</a:t>
            </a:r>
            <a:r>
              <a:rPr lang="en-US" sz="2400" b="1" dirty="0" smtClean="0">
                <a:latin typeface="Cambria" pitchFamily="18" charset="0"/>
              </a:rPr>
              <a:t>), God unfolded this special relationship with the Jewish people.  However, Gentiles, strangers to the promises of God, had no part in these covenants.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#4 HOPELESS</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With no Savior, no home, and no promises, the Gentiles had no meaningful future.  Because the promises rested with the Jewish Messiah, they couldn’t expect their situation to improve—either in this life or in the life to come.  They were faced with the same conclusion that Satan faced in Milton’s </a:t>
            </a:r>
            <a:r>
              <a:rPr lang="en-US" sz="2400" b="1" i="1" dirty="0" smtClean="0">
                <a:latin typeface="Cambria" pitchFamily="18" charset="0"/>
              </a:rPr>
              <a:t>Paradise Lose:</a:t>
            </a:r>
            <a:r>
              <a:rPr lang="en-US" sz="2400" b="1" dirty="0" smtClean="0">
                <a:latin typeface="Cambria" pitchFamily="18" charset="0"/>
              </a:rPr>
              <a:t>  </a:t>
            </a:r>
            <a:r>
              <a:rPr lang="en-US" sz="2400" b="1" i="1" dirty="0" smtClean="0">
                <a:latin typeface="Cambria" pitchFamily="18" charset="0"/>
              </a:rPr>
              <a:t>“Thus repulsed, our final hope is flat despair.” </a:t>
            </a:r>
            <a:r>
              <a:rPr lang="en-US" sz="2400" b="1" dirty="0" smtClean="0">
                <a:latin typeface="Cambria" pitchFamily="18" charset="0"/>
              </a:rPr>
              <a: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#5 GODLESS</a:t>
            </a:r>
            <a:r>
              <a:rPr lang="en-US" sz="2400" b="1" dirty="0" smtClean="0">
                <a:latin typeface="Cambria" pitchFamily="18" charset="0"/>
              </a:rPr>
              <a:t>.  Though the Gentiles honored and worshiped many gods, none of those lifeless gods could save them from their hopeless condition of spiritual death.  Only the living God of Israel could give them what they really needed—life from the dead!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12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pSp>
        <p:nvGrpSpPr>
          <p:cNvPr id="4" name="Group 3"/>
          <p:cNvGrpSpPr/>
          <p:nvPr/>
        </p:nvGrpSpPr>
        <p:grpSpPr>
          <a:xfrm>
            <a:off x="609600" y="381000"/>
            <a:ext cx="8026400" cy="6019800"/>
            <a:chOff x="609600" y="381000"/>
            <a:chExt cx="8026400" cy="6019800"/>
          </a:xfrm>
        </p:grpSpPr>
        <p:pic>
          <p:nvPicPr>
            <p:cNvPr id="60418" name="Picture 2" descr="https://dailyverse.knowing-jesus.com/w/dv_700/dailyverse-images/9e/Ephesians%202-11%20Remember%20%20You%20Were%20Once%20Called%20Uncircumcision%20purple.jpg"/>
            <p:cNvPicPr>
              <a:picLocks noChangeAspect="1" noChangeArrowheads="1"/>
            </p:cNvPicPr>
            <p:nvPr/>
          </p:nvPicPr>
          <p:blipFill>
            <a:blip r:embed="rId2" cstate="print"/>
            <a:srcRect/>
            <a:stretch>
              <a:fillRect/>
            </a:stretch>
          </p:blipFill>
          <p:spPr bwMode="auto">
            <a:xfrm>
              <a:off x="609600" y="381000"/>
              <a:ext cx="8026400" cy="6019800"/>
            </a:xfrm>
            <a:prstGeom prst="rect">
              <a:avLst/>
            </a:prstGeom>
            <a:ln>
              <a:noFill/>
            </a:ln>
            <a:effectLst>
              <a:outerShdw blurRad="190500" algn="tl" rotWithShape="0">
                <a:srgbClr val="000000">
                  <a:alpha val="70000"/>
                </a:srgbClr>
              </a:outerShdw>
            </a:effectLst>
          </p:spPr>
        </p:pic>
        <p:sp>
          <p:nvSpPr>
            <p:cNvPr id="3" name="Rectangle 2"/>
            <p:cNvSpPr/>
            <p:nvPr/>
          </p:nvSpPr>
          <p:spPr>
            <a:xfrm>
              <a:off x="5562600" y="5943600"/>
              <a:ext cx="3048000" cy="457200"/>
            </a:xfrm>
            <a:prstGeom prst="rect">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431435"/>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But now in Christ Jesus you who once were far away have been brought near by the blood of Christ.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For he himself is our peace, who has made the two groups one and has destroyed the barrier, the dividing wall of hostility.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2:13 – 14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 a tidal wave smashing against an immovable cliff, the unrelenting waves of hopeless despair are broken on the second of Paul’s famous contrasts: </a:t>
            </a:r>
            <a:r>
              <a:rPr lang="en-US" sz="2400" b="1" dirty="0" smtClean="0">
                <a:effectLst>
                  <a:outerShdw blurRad="38100" dist="38100" dir="2700000" algn="tl">
                    <a:srgbClr val="000000">
                      <a:alpha val="43137"/>
                    </a:srgbClr>
                  </a:outerShdw>
                </a:effectLst>
                <a:latin typeface="Cambria" pitchFamily="18" charset="0"/>
              </a:rPr>
              <a:t>“But now”</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2:13</a:t>
            </a:r>
            <a:r>
              <a:rPr lang="en-US" sz="2400" b="1" dirty="0" smtClean="0">
                <a:latin typeface="Cambria" pitchFamily="18" charset="0"/>
              </a:rPr>
              <a:t>).  Having described the Gentiles’ common plight before coming to Christ, Paul reveals the cure:  the Cross of Jesus Christ.</a:t>
            </a:r>
          </a:p>
          <a:p>
            <a:pPr indent="457200">
              <a:spcAft>
                <a:spcPts val="1200"/>
              </a:spcAft>
            </a:pPr>
            <a:r>
              <a:rPr lang="en-US" sz="2400" b="1" dirty="0" smtClean="0">
                <a:latin typeface="Cambria" pitchFamily="18" charset="0"/>
              </a:rPr>
              <a:t>Christ first brought the far-off Gentiles near to Him.  He made it possible for the hopeless and helpless of every age—from the first century to the twenty-first and beyond—to approach Him through faith.  By the blood of Jesus Christ—His death in our place—God has provided our means of reconciliation.  Consider the numerous </a:t>
            </a:r>
            <a:r>
              <a:rPr lang="en-US" sz="2400" b="1" dirty="0" smtClean="0">
                <a:effectLst>
                  <a:outerShdw blurRad="38100" dist="38100" dir="2700000" algn="tl">
                    <a:srgbClr val="000000">
                      <a:alpha val="43137"/>
                    </a:srgbClr>
                  </a:outerShdw>
                </a:effectLst>
                <a:latin typeface="Cambria" pitchFamily="18" charset="0"/>
              </a:rPr>
              <a:t>“But Now” </a:t>
            </a:r>
            <a:r>
              <a:rPr lang="en-US" sz="2400" b="1" dirty="0" smtClean="0">
                <a:latin typeface="Cambria" pitchFamily="18" charset="0"/>
              </a:rPr>
              <a:t>we experience through Christ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2:13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6781800" cy="4401205"/>
          </a:xfrm>
          <a:prstGeom prst="rect">
            <a:avLst/>
          </a:prstGeom>
          <a:noFill/>
          <a:effectLst/>
        </p:spPr>
        <p:txBody>
          <a:bodyPr wrap="square" rtlCol="0">
            <a:spAutoFit/>
          </a:bodyPr>
          <a:lstStyle/>
          <a:p>
            <a:pPr marL="457200" indent="-274320">
              <a:spcAft>
                <a:spcPts val="1200"/>
              </a:spcAft>
              <a:buFont typeface="Arial" pitchFamily="34" charset="0"/>
              <a:buChar char="•"/>
            </a:pPr>
            <a:r>
              <a:rPr lang="en-US" sz="2400" b="1" dirty="0" smtClean="0">
                <a:latin typeface="Cambria" pitchFamily="18" charset="0"/>
              </a:rPr>
              <a:t>We were once </a:t>
            </a:r>
            <a:r>
              <a:rPr lang="en-US" sz="2400" b="1" u="sng" dirty="0" smtClean="0">
                <a:latin typeface="Cambria" pitchFamily="18" charset="0"/>
              </a:rPr>
              <a:t>Christless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but now</a:t>
            </a:r>
            <a:r>
              <a:rPr lang="en-US" sz="2400" b="1" dirty="0" smtClean="0">
                <a:latin typeface="Cambria" pitchFamily="18" charset="0"/>
              </a:rPr>
              <a:t> we are                       “in Christ Jesus.” </a:t>
            </a:r>
          </a:p>
          <a:p>
            <a:pPr marL="457200" indent="-274320">
              <a:spcAft>
                <a:spcPts val="1200"/>
              </a:spcAft>
              <a:buFont typeface="Arial" pitchFamily="34" charset="0"/>
              <a:buChar char="•"/>
            </a:pPr>
            <a:r>
              <a:rPr lang="en-US" sz="2400" b="1" dirty="0" smtClean="0">
                <a:latin typeface="Cambria" pitchFamily="18" charset="0"/>
              </a:rPr>
              <a:t>We were once </a:t>
            </a:r>
            <a:r>
              <a:rPr lang="en-US" sz="2400" b="1" u="sng" dirty="0" smtClean="0">
                <a:latin typeface="Cambria" pitchFamily="18" charset="0"/>
              </a:rPr>
              <a:t>stateless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but now</a:t>
            </a:r>
            <a:r>
              <a:rPr lang="en-US" sz="2400" b="1" dirty="0" smtClean="0">
                <a:latin typeface="Cambria" pitchFamily="18" charset="0"/>
              </a:rPr>
              <a:t> we are                    full citizens.</a:t>
            </a:r>
          </a:p>
          <a:p>
            <a:pPr marL="457200" indent="-274320">
              <a:spcAft>
                <a:spcPts val="1200"/>
              </a:spcAft>
              <a:buFont typeface="Arial" pitchFamily="34" charset="0"/>
              <a:buChar char="•"/>
            </a:pPr>
            <a:r>
              <a:rPr lang="en-US" sz="2400" b="1" dirty="0" smtClean="0">
                <a:latin typeface="Cambria" pitchFamily="18" charset="0"/>
              </a:rPr>
              <a:t>We were once </a:t>
            </a:r>
            <a:r>
              <a:rPr lang="en-US" sz="2400" b="1" u="sng" dirty="0" smtClean="0">
                <a:latin typeface="Cambria" pitchFamily="18" charset="0"/>
              </a:rPr>
              <a:t>friendless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but now</a:t>
            </a:r>
            <a:r>
              <a:rPr lang="en-US" sz="2400" b="1" dirty="0" smtClean="0">
                <a:latin typeface="Cambria" pitchFamily="18" charset="0"/>
              </a:rPr>
              <a:t> we are members of God’s family.</a:t>
            </a:r>
          </a:p>
          <a:p>
            <a:pPr marL="457200" indent="-274320">
              <a:spcAft>
                <a:spcPts val="1200"/>
              </a:spcAft>
              <a:buFont typeface="Arial" pitchFamily="34" charset="0"/>
              <a:buChar char="•"/>
            </a:pPr>
            <a:r>
              <a:rPr lang="en-US" sz="2400" b="1" dirty="0" smtClean="0">
                <a:latin typeface="Cambria" pitchFamily="18" charset="0"/>
              </a:rPr>
              <a:t>We were once </a:t>
            </a:r>
            <a:r>
              <a:rPr lang="en-US" sz="2400" b="1" u="sng" dirty="0" smtClean="0">
                <a:latin typeface="Cambria" pitchFamily="18" charset="0"/>
              </a:rPr>
              <a:t>hopeless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but now</a:t>
            </a:r>
            <a:r>
              <a:rPr lang="en-US" sz="2400" b="1" dirty="0" smtClean="0">
                <a:latin typeface="Cambria" pitchFamily="18" charset="0"/>
              </a:rPr>
              <a:t> we are              promised a glorious future.</a:t>
            </a:r>
          </a:p>
          <a:p>
            <a:pPr marL="457200" indent="-274320">
              <a:spcAft>
                <a:spcPts val="1200"/>
              </a:spcAft>
              <a:buFont typeface="Arial" pitchFamily="34" charset="0"/>
              <a:buChar char="•"/>
            </a:pPr>
            <a:r>
              <a:rPr lang="en-US" sz="2400" b="1" dirty="0" smtClean="0">
                <a:latin typeface="Cambria" pitchFamily="18" charset="0"/>
              </a:rPr>
              <a:t>We were once </a:t>
            </a:r>
            <a:r>
              <a:rPr lang="en-US" sz="2400" b="1" u="sng" dirty="0" smtClean="0">
                <a:latin typeface="Cambria" pitchFamily="18" charset="0"/>
              </a:rPr>
              <a:t>godless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but now</a:t>
            </a:r>
            <a:r>
              <a:rPr lang="en-US" sz="2400" b="1" dirty="0" smtClean="0">
                <a:latin typeface="Cambria" pitchFamily="18" charset="0"/>
              </a:rPr>
              <a:t> we can call                God our Father.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2:13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786199"/>
          </a:xfrm>
          <a:prstGeom prst="rect">
            <a:avLst/>
          </a:prstGeom>
          <a:noFill/>
          <a:effectLst/>
        </p:spPr>
        <p:txBody>
          <a:bodyPr wrap="square" rtlCol="0">
            <a:spAutoFit/>
          </a:bodyPr>
          <a:lstStyle/>
          <a:p>
            <a:pPr indent="457200"/>
            <a:r>
              <a:rPr lang="en-US" sz="2400" b="1" dirty="0" smtClean="0">
                <a:latin typeface="Cambria" pitchFamily="18" charset="0"/>
              </a:rPr>
              <a:t>Paul likens the church to a temple.  He reviews the what, why, and how concerning this spiritual temple of salvation:</a:t>
            </a:r>
          </a:p>
          <a:p>
            <a:pPr indent="457200"/>
            <a:endParaRPr lang="en-US" sz="2400" b="1" dirty="0" smtClean="0">
              <a:latin typeface="Cambria" pitchFamily="18" charset="0"/>
            </a:endParaRPr>
          </a:p>
          <a:p>
            <a:pPr indent="274320"/>
            <a:r>
              <a:rPr lang="en-US" sz="2400" b="1" dirty="0" smtClean="0">
                <a:effectLst>
                  <a:outerShdw blurRad="38100" dist="38100" dir="2700000" algn="tl">
                    <a:srgbClr val="000000">
                      <a:alpha val="43137"/>
                    </a:srgbClr>
                  </a:outerShdw>
                </a:effectLst>
                <a:latin typeface="Cambria" pitchFamily="18" charset="0"/>
              </a:rPr>
              <a:t>What We Once Were (2:1-3, 11-12) </a:t>
            </a:r>
          </a:p>
          <a:p>
            <a:pPr lvl="1" indent="274320">
              <a:buFont typeface="Arial" pitchFamily="34" charset="0"/>
              <a:buChar char="•"/>
            </a:pPr>
            <a:r>
              <a:rPr lang="en-US" sz="2400" b="1" dirty="0" smtClean="0">
                <a:latin typeface="Cambria" pitchFamily="18" charset="0"/>
              </a:rPr>
              <a:t>Dead in sin (2). </a:t>
            </a:r>
          </a:p>
          <a:p>
            <a:pPr lvl="1" indent="274320">
              <a:buFont typeface="Arial" pitchFamily="34" charset="0"/>
              <a:buChar char="•"/>
            </a:pPr>
            <a:r>
              <a:rPr lang="en-US" sz="2400" b="1" dirty="0" smtClean="0">
                <a:latin typeface="Cambria" pitchFamily="18" charset="0"/>
              </a:rPr>
              <a:t>Influenced by Satan (3). </a:t>
            </a:r>
          </a:p>
          <a:p>
            <a:pPr lvl="1" indent="274320">
              <a:buFont typeface="Arial" pitchFamily="34" charset="0"/>
              <a:buChar char="•"/>
            </a:pPr>
            <a:r>
              <a:rPr lang="en-US" sz="2400" b="1" dirty="0" smtClean="0">
                <a:latin typeface="Cambria" pitchFamily="18" charset="0"/>
              </a:rPr>
              <a:t>Under God’s wrath (3). </a:t>
            </a:r>
          </a:p>
          <a:p>
            <a:pPr lvl="1" indent="274320">
              <a:buFont typeface="Arial" pitchFamily="34" charset="0"/>
              <a:buChar char="•"/>
            </a:pPr>
            <a:r>
              <a:rPr lang="en-US" sz="2400" b="1" dirty="0" smtClean="0">
                <a:latin typeface="Cambria" pitchFamily="18" charset="0"/>
              </a:rPr>
              <a:t>Pagans without God (11). </a:t>
            </a:r>
          </a:p>
          <a:p>
            <a:pPr lvl="1" indent="274320">
              <a:buFont typeface="Arial" pitchFamily="34" charset="0"/>
              <a:buChar char="•"/>
            </a:pPr>
            <a:r>
              <a:rPr lang="en-US" sz="2400" b="1" dirty="0" smtClean="0">
                <a:latin typeface="Cambria" pitchFamily="18" charset="0"/>
              </a:rPr>
              <a:t>Separated from Christ (12). </a:t>
            </a:r>
          </a:p>
          <a:p>
            <a:pPr lvl="1" indent="274320">
              <a:buFont typeface="Arial" pitchFamily="34" charset="0"/>
              <a:buChar char="•"/>
            </a:pPr>
            <a:r>
              <a:rPr lang="en-US" sz="2400" b="1" dirty="0" smtClean="0">
                <a:latin typeface="Cambria" pitchFamily="18" charset="0"/>
              </a:rPr>
              <a:t>Without hope in this present world (12).  </a:t>
            </a:r>
          </a:p>
          <a:p>
            <a:pPr lvl="1" indent="274320">
              <a:buFont typeface="Arial" pitchFamily="34" charset="0"/>
              <a:buChar char="•"/>
            </a:pPr>
            <a:endParaRPr lang="en-US" sz="2400" b="1" dirty="0" smtClean="0">
              <a:latin typeface="Cambria" pitchFamily="18" charset="0"/>
            </a:endParaRPr>
          </a:p>
          <a:p>
            <a:pPr indent="274320"/>
            <a:r>
              <a:rPr lang="en-US" sz="2400" b="1" dirty="0" smtClean="0">
                <a:effectLst>
                  <a:outerShdw blurRad="38100" dist="38100" dir="2700000" algn="tl">
                    <a:srgbClr val="000000">
                      <a:alpha val="43137"/>
                    </a:srgbClr>
                  </a:outerShdw>
                </a:effectLst>
                <a:latin typeface="Cambria" pitchFamily="18" charset="0"/>
              </a:rPr>
              <a:t>What God Did (2:4-6) </a:t>
            </a:r>
          </a:p>
          <a:p>
            <a:pPr lvl="1" indent="274320">
              <a:buFont typeface="Arial" pitchFamily="34" charset="0"/>
              <a:buChar char="•"/>
            </a:pPr>
            <a:r>
              <a:rPr lang="en-US" sz="2400" b="1" dirty="0" smtClean="0">
                <a:latin typeface="Cambria" pitchFamily="18" charset="0"/>
              </a:rPr>
              <a:t>He loved us (4).  </a:t>
            </a:r>
          </a:p>
          <a:p>
            <a:pPr lvl="1" indent="274320">
              <a:buFont typeface="Arial" pitchFamily="34" charset="0"/>
              <a:buChar char="•"/>
            </a:pPr>
            <a:r>
              <a:rPr lang="en-US" sz="2400" b="1" dirty="0" smtClean="0">
                <a:latin typeface="Cambria" pitchFamily="18" charset="0"/>
              </a:rPr>
              <a:t>He liberated us (5). </a:t>
            </a:r>
          </a:p>
          <a:p>
            <a:pPr lvl="1" indent="274320">
              <a:buFont typeface="Arial" pitchFamily="34" charset="0"/>
              <a:buChar char="•"/>
            </a:pPr>
            <a:r>
              <a:rPr lang="en-US" sz="2400" b="1" dirty="0" smtClean="0">
                <a:latin typeface="Cambria" pitchFamily="18" charset="0"/>
              </a:rPr>
              <a:t>He lifted us (6).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1000"/>
                                        <p:tgtEl>
                                          <p:spTgt spid="3">
                                            <p:txEl>
                                              <p:pRg st="6" end="6"/>
                                            </p:txEl>
                                          </p:spTgt>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1000"/>
                                        <p:tgtEl>
                                          <p:spTgt spid="3">
                                            <p:txEl>
                                              <p:pRg st="7" end="7"/>
                                            </p:txEl>
                                          </p:spTgt>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1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left)">
                                      <p:cBhvr>
                                        <p:cTn id="42" dur="1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1000"/>
                                        <p:tgtEl>
                                          <p:spTgt spid="3">
                                            <p:txEl>
                                              <p:pRg st="11" end="11"/>
                                            </p:txEl>
                                          </p:spTgt>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ipe(left)">
                                      <p:cBhvr>
                                        <p:cTn id="51" dur="1000"/>
                                        <p:tgtEl>
                                          <p:spTgt spid="3">
                                            <p:txEl>
                                              <p:pRg st="12" end="12"/>
                                            </p:txEl>
                                          </p:spTgt>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wipe(left)">
                                      <p:cBhvr>
                                        <p:cTn id="55"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descr="2 - 13 blood.jpg"/>
          <p:cNvPicPr>
            <a:picLocks noChangeAspect="1"/>
          </p:cNvPicPr>
          <p:nvPr/>
        </p:nvPicPr>
        <p:blipFill>
          <a:blip r:embed="rId2" cstate="print"/>
          <a:srcRect t="5019" b="12170"/>
          <a:stretch>
            <a:fillRect/>
          </a:stretch>
        </p:blipFill>
        <p:spPr>
          <a:xfrm>
            <a:off x="1676400" y="152400"/>
            <a:ext cx="5638800" cy="653258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short, When Jesus Christ paid the penalty for the sins of all humanity—Jews and Gentiles alike—the wall of separation crumbled.  </a:t>
            </a:r>
          </a:p>
          <a:p>
            <a:pPr indent="457200">
              <a:spcAft>
                <a:spcPts val="1200"/>
              </a:spcAft>
            </a:pPr>
            <a:r>
              <a:rPr lang="en-US" sz="2400" b="1" dirty="0" smtClean="0">
                <a:latin typeface="Cambria" pitchFamily="18" charset="0"/>
              </a:rPr>
              <a:t>Christ Himself—and Christ alone—is our </a:t>
            </a:r>
            <a:r>
              <a:rPr lang="en-US" sz="2400" b="1" i="1" dirty="0" smtClean="0">
                <a:effectLst>
                  <a:outerShdw blurRad="38100" dist="38100" dir="2700000" algn="tl">
                    <a:srgbClr val="000000">
                      <a:alpha val="43137"/>
                    </a:srgbClr>
                  </a:outerShdw>
                </a:effectLst>
                <a:latin typeface="Cambria" pitchFamily="18" charset="0"/>
              </a:rPr>
              <a:t>peace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Christ has bestowed this gift upon us by grace alone through faith alone.  What a glorious truth!  Christ alone is peace personified.  Centuries earlier, Isaiah prophesied that the promised child born of the family of David would be called “Prince of Peace” (</a:t>
            </a:r>
            <a:r>
              <a:rPr lang="en-US" sz="2400" b="1" dirty="0" smtClean="0">
                <a:effectLst>
                  <a:outerShdw blurRad="38100" dist="38100" dir="2700000" algn="tl">
                    <a:srgbClr val="000000">
                      <a:alpha val="43137"/>
                    </a:srgbClr>
                  </a:outerShdw>
                </a:effectLst>
                <a:latin typeface="Cambria" pitchFamily="18" charset="0"/>
              </a:rPr>
              <a:t>Isa. 9:6</a:t>
            </a:r>
            <a:r>
              <a:rPr lang="en-US" sz="2400" b="1" dirty="0" smtClean="0">
                <a:latin typeface="Cambria" pitchFamily="18" charset="0"/>
              </a:rPr>
              <a:t>).  </a:t>
            </a:r>
          </a:p>
          <a:p>
            <a:pPr indent="457200">
              <a:spcAft>
                <a:spcPts val="1200"/>
              </a:spcAft>
            </a:pPr>
            <a:r>
              <a:rPr lang="en-US" sz="2400" b="1" dirty="0" smtClean="0">
                <a:latin typeface="Cambria" pitchFamily="18" charset="0"/>
              </a:rPr>
              <a:t>Through the baptism of the Holy Spirit, every believer shares a common union of peace with each other: whether Jew or Gentile; male or female; black, white, Asian, or Hispanic; rich or poor; educated or uneducated; strong or weak.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2:13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97282" name="Picture 2" descr="Ephesians 2:14 – 104.3 The Bridge"/>
          <p:cNvPicPr>
            <a:picLocks noChangeAspect="1" noChangeArrowheads="1"/>
          </p:cNvPicPr>
          <p:nvPr/>
        </p:nvPicPr>
        <p:blipFill>
          <a:blip r:embed="rId2" cstate="print"/>
          <a:srcRect t="10588" b="9412"/>
          <a:stretch>
            <a:fillRect/>
          </a:stretch>
        </p:blipFill>
        <p:spPr bwMode="auto">
          <a:xfrm>
            <a:off x="457200" y="304800"/>
            <a:ext cx="8229600" cy="62788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diamond(out)">
                                      <p:cBhvr>
                                        <p:cTn id="7" dur="20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mentions the “barrier of the dividing wall” broken down by Christ.  He likely had in mind the </a:t>
            </a:r>
            <a:r>
              <a:rPr lang="en-US" sz="2400" b="1" i="1" u="sng" dirty="0" smtClean="0">
                <a:effectLst>
                  <a:outerShdw blurRad="38100" dist="38100" dir="2700000" algn="tl">
                    <a:srgbClr val="000000">
                      <a:alpha val="43137"/>
                    </a:srgbClr>
                  </a:outerShdw>
                </a:effectLst>
                <a:latin typeface="Cambria" pitchFamily="18" charset="0"/>
              </a:rPr>
              <a:t>dividing</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wall</a:t>
            </a:r>
            <a:r>
              <a:rPr lang="en-US" sz="2400" b="1" dirty="0" smtClean="0">
                <a:latin typeface="Cambria" pitchFamily="18" charset="0"/>
              </a:rPr>
              <a:t> that separated Jews from Gentiles in the massive temple complex constructed by Herod in the first century </a:t>
            </a:r>
            <a:r>
              <a:rPr lang="en-US" sz="2200" b="1" dirty="0" smtClean="0">
                <a:effectLst>
                  <a:outerShdw blurRad="38100" dist="38100" dir="2700000" algn="tl">
                    <a:srgbClr val="000000">
                      <a:alpha val="43137"/>
                    </a:srgbClr>
                  </a:outerShdw>
                </a:effectLst>
                <a:latin typeface="Cambria" pitchFamily="18" charset="0"/>
              </a:rPr>
              <a:t>BC</a:t>
            </a:r>
            <a:r>
              <a:rPr lang="en-US" sz="2400" b="1" dirty="0" smtClean="0">
                <a:latin typeface="Cambria" pitchFamily="18" charset="0"/>
              </a:rPr>
              <a:t>.    </a:t>
            </a:r>
          </a:p>
          <a:p>
            <a:pPr indent="457200">
              <a:spcAft>
                <a:spcPts val="1200"/>
              </a:spcAft>
            </a:pPr>
            <a:r>
              <a:rPr lang="en-US" sz="2400" b="1" dirty="0" smtClean="0">
                <a:latin typeface="Cambria" pitchFamily="18" charset="0"/>
              </a:rPr>
              <a:t>The Gentiles could look down at the temple from afar, but prejudicial customs, strict temple laws, thick walls, and stern notices prevented non-Jews from getting any closer.  So when Paul said that Christ’s death broke down the </a:t>
            </a:r>
            <a:r>
              <a:rPr lang="en-US" sz="2400" b="1" i="1" u="sng" dirty="0" smtClean="0">
                <a:effectLst>
                  <a:outerShdw blurRad="38100" dist="38100" dir="2700000" algn="tl">
                    <a:srgbClr val="000000">
                      <a:alpha val="43137"/>
                    </a:srgbClr>
                  </a:outerShdw>
                </a:effectLst>
                <a:latin typeface="Cambria" pitchFamily="18" charset="0"/>
              </a:rPr>
              <a:t>diving</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wall</a:t>
            </a:r>
            <a:r>
              <a:rPr lang="en-US" sz="2400" b="1" dirty="0" smtClean="0">
                <a:latin typeface="Cambria" pitchFamily="18" charset="0"/>
              </a:rPr>
              <a:t>, he meant that the covenant of the Law that formed the basis of such cultural and religious distinctions was no longer in force.  In Christ, the separation between Jew and Gentile has been rendered obsolete!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2:13 – 14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descr="2 - 14 wall.jpg"/>
          <p:cNvPicPr>
            <a:picLocks noChangeAspect="1"/>
          </p:cNvPicPr>
          <p:nvPr/>
        </p:nvPicPr>
        <p:blipFill>
          <a:blip r:embed="rId2" cstate="print"/>
          <a:srcRect r="6982"/>
          <a:stretch>
            <a:fillRect/>
          </a:stretch>
        </p:blipFill>
        <p:spPr>
          <a:xfrm>
            <a:off x="381000" y="914400"/>
            <a:ext cx="8382000" cy="4953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By setting aside in his flesh the law with its commands and regulations.  His purpose was to create in himself one new humanity out of the two, thus making peace,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and in one body to reconcile both of them to God through the cross, by which he put to death their hostility.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2:15 – 16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Christ’s sacrificial death on the cross abolished “the enmity.”  This term indicates the opposite of friendship.  Here, Paul defines “the enmity” as “the Law of commandments contained in ordinances” (</a:t>
            </a:r>
            <a:r>
              <a:rPr lang="en-US" sz="2400" b="1" dirty="0" smtClean="0">
                <a:effectLst>
                  <a:outerShdw blurRad="38100" dist="38100" dir="2700000" algn="tl">
                    <a:srgbClr val="000000">
                      <a:alpha val="43137"/>
                    </a:srgbClr>
                  </a:outerShdw>
                </a:effectLst>
                <a:latin typeface="Cambria" pitchFamily="18" charset="0"/>
              </a:rPr>
              <a:t>2:15</a:t>
            </a:r>
            <a:r>
              <a:rPr lang="en-US" sz="2400" b="1" dirty="0" smtClean="0">
                <a:latin typeface="Cambria" pitchFamily="18" charset="0"/>
              </a:rPr>
              <a:t>).  In fact, the cross of Jesus Christ has put enmity to death (</a:t>
            </a:r>
            <a:r>
              <a:rPr lang="en-US" sz="2400" b="1" dirty="0" smtClean="0">
                <a:effectLst>
                  <a:outerShdw blurRad="38100" dist="38100" dir="2700000" algn="tl">
                    <a:srgbClr val="000000">
                      <a:alpha val="43137"/>
                    </a:srgbClr>
                  </a:outerShdw>
                </a:effectLst>
                <a:latin typeface="Cambria" pitchFamily="18" charset="0"/>
              </a:rPr>
              <a:t>2:16</a:t>
            </a:r>
            <a:r>
              <a:rPr lang="en-US" sz="2400" b="1" dirty="0" smtClean="0">
                <a:latin typeface="Cambria" pitchFamily="18" charset="0"/>
              </a:rPr>
              <a:t>).</a:t>
            </a:r>
          </a:p>
          <a:p>
            <a:pPr indent="457200">
              <a:spcAft>
                <a:spcPts val="1200"/>
              </a:spcAft>
            </a:pPr>
            <a:r>
              <a:rPr lang="en-US" sz="2400" b="1" dirty="0" smtClean="0">
                <a:latin typeface="Cambria" pitchFamily="18" charset="0"/>
              </a:rPr>
              <a:t>Broken down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abolished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put to death—these are the terms Paul uses to describe the Old Testament Law of Moses.  All of the laws, commandments, ordinances, rules, and regulations that had both condemned us before God and separated us from His people have been done away with.  No wonder Paul can confidently proclaim in       </a:t>
            </a:r>
            <a:r>
              <a:rPr lang="en-US" sz="2400" b="1" dirty="0" smtClean="0">
                <a:effectLst>
                  <a:outerShdw blurRad="38100" dist="38100" dir="2700000" algn="tl">
                    <a:srgbClr val="000000">
                      <a:alpha val="43137"/>
                    </a:srgbClr>
                  </a:outerShdw>
                </a:effectLst>
                <a:latin typeface="Cambria" pitchFamily="18" charset="0"/>
              </a:rPr>
              <a:t>Romans 10:4</a:t>
            </a:r>
            <a:r>
              <a:rPr lang="en-US" sz="2400" b="1" dirty="0" smtClean="0">
                <a:latin typeface="Cambria" pitchFamily="18" charset="0"/>
              </a:rPr>
              <a:t> that </a:t>
            </a:r>
            <a:r>
              <a:rPr lang="en-US" sz="2400" b="1" i="1" dirty="0" smtClean="0">
                <a:latin typeface="Cambria" pitchFamily="18" charset="0"/>
              </a:rPr>
              <a:t>“Christ is the end of the law for righteousness to everyone who believes.”</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we are under the “law of Christ,” empowered to live like Him by the Spirit (</a:t>
            </a:r>
            <a:r>
              <a:rPr lang="en-US" sz="2400" b="1" dirty="0" smtClean="0">
                <a:effectLst>
                  <a:outerShdw blurRad="38100" dist="38100" dir="2700000" algn="tl">
                    <a:srgbClr val="000000">
                      <a:alpha val="43137"/>
                    </a:srgbClr>
                  </a:outerShdw>
                </a:effectLst>
                <a:latin typeface="Cambria" pitchFamily="18" charset="0"/>
              </a:rPr>
              <a:t>Gal. 5:16</a:t>
            </a:r>
            <a:r>
              <a:rPr lang="en-US" sz="2400" b="1" dirty="0" smtClean="0">
                <a:latin typeface="Cambria" pitchFamily="18" charset="0"/>
              </a:rPr>
              <a:t>), we are not obligated to keep the Law of Moses.</a:t>
            </a:r>
          </a:p>
          <a:p>
            <a:pPr indent="457200">
              <a:spcAft>
                <a:spcPts val="1200"/>
              </a:spcAft>
            </a:pPr>
            <a:r>
              <a:rPr lang="en-US" sz="2400" b="1" dirty="0" smtClean="0">
                <a:latin typeface="Cambria" pitchFamily="18" charset="0"/>
              </a:rPr>
              <a:t>Paul doesn’t merely point out what the Cross has negatively accomplished by destroying the old religious system of the Law.  He emphasizes what has positively taken place by the reconciling work of Christ.  </a:t>
            </a:r>
          </a:p>
          <a:p>
            <a:pPr indent="457200">
              <a:spcAft>
                <a:spcPts val="1200"/>
              </a:spcAft>
            </a:pPr>
            <a:r>
              <a:rPr lang="en-US" sz="2400" b="1" dirty="0" smtClean="0">
                <a:latin typeface="Cambria" pitchFamily="18" charset="0"/>
              </a:rPr>
              <a:t>Having broken down the wall that had separated Jews and Gentiles, God now calls members of both groups into the church, which is a new work, completely distinct from Israel.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describes the church, the body of Christ, as “one new man” (</a:t>
            </a:r>
            <a:r>
              <a:rPr lang="en-US" sz="2400" b="1" dirty="0" smtClean="0">
                <a:effectLst>
                  <a:outerShdw blurRad="38100" dist="38100" dir="2700000" algn="tl">
                    <a:srgbClr val="000000">
                      <a:alpha val="43137"/>
                    </a:srgbClr>
                  </a:outerShdw>
                </a:effectLst>
                <a:latin typeface="Cambria" pitchFamily="18" charset="0"/>
              </a:rPr>
              <a:t>2:15</a:t>
            </a:r>
            <a:r>
              <a:rPr lang="en-US" sz="2400" b="1" dirty="0" smtClean="0">
                <a:latin typeface="Cambria" pitchFamily="18" charset="0"/>
              </a:rPr>
              <a:t>).  Put another way, Jesus didn’t </a:t>
            </a:r>
            <a:r>
              <a:rPr lang="en-US" sz="2400" b="1" i="1" dirty="0" smtClean="0">
                <a:effectLst>
                  <a:outerShdw blurRad="38100" dist="38100" dir="2700000" algn="tl">
                    <a:srgbClr val="000000">
                      <a:alpha val="43137"/>
                    </a:srgbClr>
                  </a:outerShdw>
                </a:effectLst>
                <a:latin typeface="Cambria" pitchFamily="18" charset="0"/>
              </a:rPr>
              <a:t>“Greekify”</a:t>
            </a:r>
            <a:r>
              <a:rPr lang="en-US" sz="2400" b="1" dirty="0" smtClean="0">
                <a:latin typeface="Cambria" pitchFamily="18" charset="0"/>
              </a:rPr>
              <a:t> Jews or </a:t>
            </a:r>
            <a:r>
              <a:rPr lang="en-US" sz="2400" b="1" i="1" dirty="0" smtClean="0">
                <a:effectLst>
                  <a:outerShdw blurRad="38100" dist="38100" dir="2700000" algn="tl">
                    <a:srgbClr val="000000">
                      <a:alpha val="43137"/>
                    </a:srgbClr>
                  </a:outerShdw>
                </a:effectLst>
                <a:latin typeface="Cambria" pitchFamily="18" charset="0"/>
              </a:rPr>
              <a:t>“Jewify”</a:t>
            </a:r>
            <a:r>
              <a:rPr lang="en-US" sz="2400" b="1" dirty="0" smtClean="0">
                <a:latin typeface="Cambria" pitchFamily="18" charset="0"/>
              </a:rPr>
              <a:t> Greeks.  Nor did he create a hybrid people called </a:t>
            </a:r>
            <a:r>
              <a:rPr lang="en-US" sz="2400" b="1" i="1" dirty="0" smtClean="0">
                <a:effectLst>
                  <a:outerShdw blurRad="38100" dist="38100" dir="2700000" algn="tl">
                    <a:srgbClr val="000000">
                      <a:alpha val="43137"/>
                    </a:srgbClr>
                  </a:outerShdw>
                </a:effectLst>
                <a:latin typeface="Cambria" pitchFamily="18" charset="0"/>
              </a:rPr>
              <a:t>“Grews”</a:t>
            </a:r>
            <a:r>
              <a:rPr lang="en-US" sz="2400" b="1" dirty="0" smtClean="0">
                <a:latin typeface="Cambria" pitchFamily="18" charset="0"/>
              </a:rPr>
              <a:t> or </a:t>
            </a:r>
            <a:r>
              <a:rPr lang="en-US" sz="2400" b="1" i="1" dirty="0" smtClean="0">
                <a:effectLst>
                  <a:outerShdw blurRad="38100" dist="38100" dir="2700000" algn="tl">
                    <a:srgbClr val="000000">
                      <a:alpha val="43137"/>
                    </a:srgbClr>
                  </a:outerShdw>
                </a:effectLst>
                <a:latin typeface="Cambria" pitchFamily="18" charset="0"/>
              </a:rPr>
              <a:t>“Jeeks.”</a:t>
            </a:r>
            <a:r>
              <a:rPr lang="en-US" sz="2400" b="1" dirty="0" smtClean="0">
                <a:latin typeface="Cambria" pitchFamily="18" charset="0"/>
              </a:rPr>
              <a:t>  </a:t>
            </a:r>
          </a:p>
          <a:p>
            <a:pPr indent="457200">
              <a:spcAft>
                <a:spcPts val="1200"/>
              </a:spcAft>
            </a:pPr>
            <a:r>
              <a:rPr lang="en-US" sz="2400" b="1" dirty="0" smtClean="0">
                <a:latin typeface="Cambria" pitchFamily="18" charset="0"/>
              </a:rPr>
              <a:t>Rather, Paul explicitly states that God made “one new man” from the two groups, and that one new man is the church, the body of Christ.  In this way, unity has been accomplished and peace has been established.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2:15 – 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1202" name="Picture 2" descr="and that He might reconcile them both to God in one body through the cross,  thereby putting to death the enmity.” - Ephesians 2:16 . “No expression  could be more authoritative or"/>
          <p:cNvPicPr>
            <a:picLocks noChangeAspect="1" noChangeArrowheads="1"/>
          </p:cNvPicPr>
          <p:nvPr/>
        </p:nvPicPr>
        <p:blipFill>
          <a:blip r:embed="rId2" cstate="print"/>
          <a:srcRect/>
          <a:stretch>
            <a:fillRect/>
          </a:stretch>
        </p:blipFill>
        <p:spPr bwMode="auto">
          <a:xfrm>
            <a:off x="762000" y="304800"/>
            <a:ext cx="7620000" cy="609600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amond(out)">
                                      <p:cBhvr>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893647"/>
          </a:xfrm>
          <a:prstGeom prst="rect">
            <a:avLst/>
          </a:prstGeom>
          <a:noFill/>
          <a:effectLst/>
        </p:spPr>
        <p:txBody>
          <a:bodyPr wrap="square" rtlCol="0">
            <a:spAutoFit/>
          </a:bodyPr>
          <a:lstStyle/>
          <a:p>
            <a:pPr indent="274320"/>
            <a:r>
              <a:rPr lang="en-US" sz="2400" b="1" dirty="0" smtClean="0">
                <a:effectLst>
                  <a:outerShdw blurRad="38100" dist="38100" dir="2700000" algn="tl">
                    <a:srgbClr val="000000">
                      <a:alpha val="43137"/>
                    </a:srgbClr>
                  </a:outerShdw>
                </a:effectLst>
                <a:latin typeface="Cambria" pitchFamily="18" charset="0"/>
              </a:rPr>
              <a:t>Why God Did It (2:7)</a:t>
            </a:r>
          </a:p>
          <a:p>
            <a:pPr lvl="1" indent="274320">
              <a:buFont typeface="Arial" pitchFamily="34" charset="0"/>
              <a:buChar char="•"/>
            </a:pPr>
            <a:r>
              <a:rPr lang="en-US" sz="2400" b="1" dirty="0" smtClean="0">
                <a:latin typeface="Cambria" pitchFamily="18" charset="0"/>
              </a:rPr>
              <a:t>So that He might display us a trophies of his grace (7).</a:t>
            </a:r>
          </a:p>
          <a:p>
            <a:pPr indent="274320"/>
            <a:endParaRPr lang="en-US" sz="2400" b="1" dirty="0" smtClean="0">
              <a:latin typeface="Cambria" pitchFamily="18" charset="0"/>
            </a:endParaRPr>
          </a:p>
          <a:p>
            <a:pPr indent="274320"/>
            <a:r>
              <a:rPr lang="en-US" sz="2400" b="1" dirty="0" smtClean="0">
                <a:effectLst>
                  <a:outerShdw blurRad="38100" dist="38100" dir="2700000" algn="tl">
                    <a:srgbClr val="000000">
                      <a:alpha val="43137"/>
                    </a:srgbClr>
                  </a:outerShdw>
                </a:effectLst>
                <a:latin typeface="Cambria" pitchFamily="18" charset="0"/>
              </a:rPr>
              <a:t>How God Did It (2:8–9, 13) </a:t>
            </a:r>
          </a:p>
          <a:p>
            <a:pPr lvl="1" indent="274320">
              <a:buFont typeface="Arial" pitchFamily="34" charset="0"/>
              <a:buChar char="•"/>
            </a:pPr>
            <a:r>
              <a:rPr lang="en-US" sz="2400" b="1" dirty="0" smtClean="0">
                <a:latin typeface="Cambria" pitchFamily="18" charset="0"/>
              </a:rPr>
              <a:t>Through His special favor (8). </a:t>
            </a:r>
          </a:p>
          <a:p>
            <a:pPr lvl="1" indent="274320">
              <a:buFont typeface="Arial" pitchFamily="34" charset="0"/>
              <a:buChar char="•"/>
            </a:pPr>
            <a:r>
              <a:rPr lang="en-US" sz="2400" b="1" dirty="0" smtClean="0">
                <a:latin typeface="Cambria" pitchFamily="18" charset="0"/>
              </a:rPr>
              <a:t>Through faith (9). </a:t>
            </a:r>
          </a:p>
          <a:p>
            <a:pPr lvl="1" indent="274320">
              <a:buFont typeface="Arial" pitchFamily="34" charset="0"/>
              <a:buChar char="•"/>
            </a:pPr>
            <a:r>
              <a:rPr lang="en-US" sz="2400" b="1" dirty="0" smtClean="0">
                <a:latin typeface="Cambria" pitchFamily="18" charset="0"/>
              </a:rPr>
              <a:t>Through the blood of Jesus (13). </a:t>
            </a:r>
          </a:p>
          <a:p>
            <a:pPr lvl="1" indent="274320">
              <a:buFont typeface="Arial" pitchFamily="34" charset="0"/>
              <a:buChar char="•"/>
            </a:pPr>
            <a:endParaRPr lang="en-US" sz="2400" b="1" dirty="0" smtClean="0">
              <a:latin typeface="Cambria" pitchFamily="18" charset="0"/>
            </a:endParaRPr>
          </a:p>
          <a:p>
            <a:pPr indent="274320"/>
            <a:r>
              <a:rPr lang="en-US" sz="2400" b="1" dirty="0" smtClean="0">
                <a:effectLst>
                  <a:outerShdw blurRad="38100" dist="38100" dir="2700000" algn="tl">
                    <a:srgbClr val="000000">
                      <a:alpha val="43137"/>
                    </a:srgbClr>
                  </a:outerShdw>
                </a:effectLst>
                <a:latin typeface="Cambria" pitchFamily="18" charset="0"/>
              </a:rPr>
              <a:t>What We Are Now (2:10, 14-22) </a:t>
            </a:r>
          </a:p>
          <a:p>
            <a:pPr lvl="1" indent="274320">
              <a:buFont typeface="Arial" pitchFamily="34" charset="0"/>
              <a:buChar char="•"/>
            </a:pPr>
            <a:r>
              <a:rPr lang="en-US" sz="2400" b="1" dirty="0" smtClean="0">
                <a:latin typeface="Cambria" pitchFamily="18" charset="0"/>
              </a:rPr>
              <a:t>We are the products of grace (10).  </a:t>
            </a:r>
          </a:p>
          <a:p>
            <a:pPr lvl="1" indent="274320">
              <a:buFont typeface="Arial" pitchFamily="34" charset="0"/>
              <a:buChar char="•"/>
            </a:pPr>
            <a:r>
              <a:rPr lang="en-US" sz="2400" b="1" dirty="0" smtClean="0">
                <a:latin typeface="Cambria" pitchFamily="18" charset="0"/>
              </a:rPr>
              <a:t>We are partners with Israel (14-18). </a:t>
            </a:r>
          </a:p>
          <a:p>
            <a:pPr lvl="1" indent="274320">
              <a:buFont typeface="Arial" pitchFamily="34" charset="0"/>
              <a:buChar char="•"/>
            </a:pPr>
            <a:r>
              <a:rPr lang="en-US" sz="2400" b="1" dirty="0" smtClean="0">
                <a:latin typeface="Cambria" pitchFamily="18" charset="0"/>
              </a:rPr>
              <a:t>We are the people of God (19). </a:t>
            </a:r>
          </a:p>
          <a:p>
            <a:pPr lvl="1" indent="274320">
              <a:buFont typeface="Arial" pitchFamily="34" charset="0"/>
              <a:buChar char="•"/>
            </a:pPr>
            <a:r>
              <a:rPr lang="en-US" sz="2400" b="1" dirty="0" smtClean="0">
                <a:latin typeface="Cambria" pitchFamily="18" charset="0"/>
              </a:rPr>
              <a:t>We are pillars of the temple (20-22).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1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1000"/>
                                        <p:tgtEl>
                                          <p:spTgt spid="3">
                                            <p:txEl>
                                              <p:pRg st="9" end="9"/>
                                            </p:txEl>
                                          </p:spTgt>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left)">
                                      <p:cBhvr>
                                        <p:cTn id="44" dur="1000"/>
                                        <p:tgtEl>
                                          <p:spTgt spid="3">
                                            <p:txEl>
                                              <p:pRg st="10" end="10"/>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1000"/>
                                        <p:tgtEl>
                                          <p:spTgt spid="3">
                                            <p:txEl>
                                              <p:pRg st="11" end="11"/>
                                            </p:txEl>
                                          </p:spTgt>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left)">
                                      <p:cBhvr>
                                        <p:cTn id="52"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262979"/>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17</a:t>
            </a:r>
            <a:r>
              <a:rPr lang="en-US" sz="2700" i="1" dirty="0" smtClean="0">
                <a:latin typeface="Georgia" pitchFamily="18" charset="0"/>
              </a:rPr>
              <a:t>He came and preached peace to you who were far away and peace to those who were near.  </a:t>
            </a:r>
            <a:r>
              <a:rPr lang="en-US" sz="2700" b="1" baseline="30000" dirty="0" smtClean="0">
                <a:effectLst>
                  <a:outerShdw blurRad="38100" dist="38100" dir="2700000" algn="tl">
                    <a:srgbClr val="000000">
                      <a:alpha val="43137"/>
                    </a:srgbClr>
                  </a:outerShdw>
                </a:effectLst>
                <a:latin typeface="Georgia" pitchFamily="18" charset="0"/>
              </a:rPr>
              <a:t>18</a:t>
            </a:r>
            <a:r>
              <a:rPr lang="en-US" sz="2700" i="1" dirty="0" smtClean="0">
                <a:latin typeface="Georgia" pitchFamily="18" charset="0"/>
              </a:rPr>
              <a:t>For through him we both have access to the Father by one Spirit.  </a:t>
            </a:r>
            <a:r>
              <a:rPr lang="en-US" sz="2700" b="1" baseline="30000" dirty="0" smtClean="0">
                <a:effectLst>
                  <a:outerShdw blurRad="38100" dist="38100" dir="2700000" algn="tl">
                    <a:srgbClr val="000000">
                      <a:alpha val="43137"/>
                    </a:srgbClr>
                  </a:outerShdw>
                </a:effectLst>
                <a:latin typeface="Georgia" pitchFamily="18" charset="0"/>
              </a:rPr>
              <a:t>19</a:t>
            </a:r>
            <a:r>
              <a:rPr lang="en-US" sz="2700" i="1" dirty="0" smtClean="0">
                <a:latin typeface="Georgia" pitchFamily="18" charset="0"/>
              </a:rPr>
              <a:t>Consequently, you are no longer foreigners and strangers, but fellow citizens with God’s people and also members of his household, </a:t>
            </a:r>
            <a:r>
              <a:rPr lang="en-US" sz="2700" b="1" baseline="30000" dirty="0" smtClean="0">
                <a:effectLst>
                  <a:outerShdw blurRad="38100" dist="38100" dir="2700000" algn="tl">
                    <a:srgbClr val="000000">
                      <a:alpha val="43137"/>
                    </a:srgbClr>
                  </a:outerShdw>
                </a:effectLst>
                <a:latin typeface="Georgia" pitchFamily="18" charset="0"/>
              </a:rPr>
              <a:t>20</a:t>
            </a:r>
            <a:r>
              <a:rPr lang="en-US" sz="2700" i="1" dirty="0" smtClean="0">
                <a:latin typeface="Georgia" pitchFamily="18" charset="0"/>
              </a:rPr>
              <a:t>built on the foundation of the apostles and prophets, with Christ Jesus himself as the chief cornerstone.   </a:t>
            </a:r>
            <a:r>
              <a:rPr lang="en-US" sz="2700" b="1" baseline="30000" dirty="0" smtClean="0">
                <a:effectLst>
                  <a:outerShdw blurRad="38100" dist="38100" dir="2700000" algn="tl">
                    <a:srgbClr val="000000">
                      <a:alpha val="43137"/>
                    </a:srgbClr>
                  </a:outerShdw>
                </a:effectLst>
                <a:latin typeface="Georgia" pitchFamily="18" charset="0"/>
              </a:rPr>
              <a:t>21</a:t>
            </a:r>
            <a:r>
              <a:rPr lang="en-US" sz="2700" i="1" dirty="0" smtClean="0">
                <a:latin typeface="Georgia" pitchFamily="18" charset="0"/>
              </a:rPr>
              <a:t>In him the whole building is joined together and rises to become a holy temple in the Lord.  </a:t>
            </a:r>
            <a:r>
              <a:rPr lang="en-US" sz="2700" b="1" baseline="30000" dirty="0" smtClean="0">
                <a:effectLst>
                  <a:outerShdw blurRad="38100" dist="38100" dir="2700000" algn="tl">
                    <a:srgbClr val="000000">
                      <a:alpha val="43137"/>
                    </a:srgbClr>
                  </a:outerShdw>
                </a:effectLst>
                <a:latin typeface="Georgia" pitchFamily="18" charset="0"/>
              </a:rPr>
              <a:t>22</a:t>
            </a:r>
            <a:r>
              <a:rPr lang="en-US" sz="2700" i="1" dirty="0" smtClean="0">
                <a:latin typeface="Georgia" pitchFamily="18" charset="0"/>
              </a:rPr>
              <a:t>And in him you too are being built together to become a dwelling in which God lives by his Spirit.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concludes this section by explaining the peace between Jews and Gentiles based on their shared calling (</a:t>
            </a:r>
            <a:r>
              <a:rPr lang="en-US" sz="2400" b="1" dirty="0" smtClean="0">
                <a:effectLst>
                  <a:outerShdw blurRad="38100" dist="38100" dir="2700000" algn="tl">
                    <a:srgbClr val="000000">
                      <a:alpha val="43137"/>
                    </a:srgbClr>
                  </a:outerShdw>
                </a:effectLst>
                <a:latin typeface="Cambria" pitchFamily="18" charset="0"/>
              </a:rPr>
              <a:t>2:17-19</a:t>
            </a:r>
            <a:r>
              <a:rPr lang="en-US" sz="2400" b="1" dirty="0" smtClean="0">
                <a:latin typeface="Cambria" pitchFamily="18" charset="0"/>
              </a:rPr>
              <a:t>), and describing their new dwelling together in one community of the Spirit (</a:t>
            </a:r>
            <a:r>
              <a:rPr lang="en-US" sz="2400" b="1" dirty="0" smtClean="0">
                <a:effectLst>
                  <a:outerShdw blurRad="38100" dist="38100" dir="2700000" algn="tl">
                    <a:srgbClr val="000000">
                      <a:alpha val="43137"/>
                    </a:srgbClr>
                  </a:outerShdw>
                </a:effectLst>
                <a:latin typeface="Cambria" pitchFamily="18" charset="0"/>
              </a:rPr>
              <a:t>2:20-22</a:t>
            </a:r>
            <a:r>
              <a:rPr lang="en-US" sz="2400" b="1" dirty="0" smtClean="0">
                <a:latin typeface="Cambria" pitchFamily="18" charset="0"/>
              </a:rPr>
              <a:t>). </a:t>
            </a:r>
          </a:p>
          <a:p>
            <a:pPr indent="457200">
              <a:spcAft>
                <a:spcPts val="1200"/>
              </a:spcAft>
            </a:pPr>
            <a:r>
              <a:rPr lang="en-US" sz="2400" b="1" dirty="0" smtClean="0">
                <a:latin typeface="Cambria" pitchFamily="18" charset="0"/>
              </a:rPr>
              <a:t>As Paul continues to explain this new unity we have in Christ, he identifies ways in which God’s people would change as a result of the demolition of the dividing wall and the building of a new structure.  All of these changes center on a profound theological truth called </a:t>
            </a:r>
            <a:r>
              <a:rPr lang="en-US" sz="2400" b="1" dirty="0" smtClean="0">
                <a:effectLst>
                  <a:outerShdw blurRad="38100" dist="38100" dir="2700000" algn="tl">
                    <a:srgbClr val="000000">
                      <a:alpha val="43137"/>
                    </a:srgbClr>
                  </a:outerShdw>
                </a:effectLst>
                <a:latin typeface="Cambria" pitchFamily="18" charset="0"/>
              </a:rPr>
              <a:t>“reconciliation.” </a:t>
            </a:r>
            <a:r>
              <a:rPr lang="en-US" sz="2400" b="1" dirty="0" smtClean="0">
                <a:latin typeface="Cambria" pitchFamily="18" charset="0"/>
              </a:rPr>
              <a:t> Having been reconciled to God, both Jews and Gentiles are also reconciled to each other.  </a:t>
            </a:r>
          </a:p>
          <a:p>
            <a:pPr indent="457200">
              <a:spcAft>
                <a:spcPts val="1200"/>
              </a:spcAft>
            </a:pPr>
            <a:r>
              <a:rPr lang="en-US" sz="2400" b="1" dirty="0" smtClean="0">
                <a:latin typeface="Cambria" pitchFamily="18" charset="0"/>
              </a:rPr>
              <a:t>How did Jesus reconcile God’s chosen community (the Jews) with those outside of it (the Gentiles)?  By embodying and proclaiming peace.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peace is made real in our lives through the proclamation of peace (</a:t>
            </a:r>
            <a:r>
              <a:rPr lang="en-US" sz="2400" b="1" dirty="0" smtClean="0">
                <a:effectLst>
                  <a:outerShdw blurRad="38100" dist="38100" dir="2700000" algn="tl">
                    <a:srgbClr val="000000">
                      <a:alpha val="43137"/>
                    </a:srgbClr>
                  </a:outerShdw>
                </a:effectLst>
                <a:latin typeface="Cambria" pitchFamily="18" charset="0"/>
              </a:rPr>
              <a:t>2:17</a:t>
            </a:r>
            <a:r>
              <a:rPr lang="en-US" sz="2400" b="1" dirty="0" smtClean="0">
                <a:latin typeface="Cambria" pitchFamily="18" charset="0"/>
              </a:rPr>
              <a:t>).  With the means of salvation in place, the message of salvation can be proclaimed and offered to both Jews and Gentiles. </a:t>
            </a:r>
          </a:p>
          <a:p>
            <a:pPr indent="457200">
              <a:spcAft>
                <a:spcPts val="1200"/>
              </a:spcAft>
            </a:pPr>
            <a:r>
              <a:rPr lang="en-US" sz="2400" b="1" dirty="0" smtClean="0">
                <a:latin typeface="Cambria" pitchFamily="18" charset="0"/>
              </a:rPr>
              <a:t>In</a:t>
            </a:r>
            <a:r>
              <a:rPr lang="en-US" sz="2400" b="1" dirty="0" smtClean="0">
                <a:effectLst>
                  <a:outerShdw blurRad="38100" dist="38100" dir="2700000" algn="tl">
                    <a:srgbClr val="000000">
                      <a:alpha val="43137"/>
                    </a:srgbClr>
                  </a:outerShdw>
                </a:effectLst>
                <a:latin typeface="Cambria" pitchFamily="18" charset="0"/>
              </a:rPr>
              <a:t> 2:17</a:t>
            </a:r>
            <a:r>
              <a:rPr lang="en-US" sz="2400" b="1" dirty="0" smtClean="0">
                <a:latin typeface="Cambria" pitchFamily="18" charset="0"/>
              </a:rPr>
              <a:t>, Paul applies </a:t>
            </a:r>
            <a:r>
              <a:rPr lang="en-US" sz="2400" b="1" dirty="0" smtClean="0">
                <a:effectLst>
                  <a:outerShdw blurRad="38100" dist="38100" dir="2700000" algn="tl">
                    <a:srgbClr val="000000">
                      <a:alpha val="43137"/>
                    </a:srgbClr>
                  </a:outerShdw>
                </a:effectLst>
                <a:latin typeface="Cambria" pitchFamily="18" charset="0"/>
              </a:rPr>
              <a:t>Isaiah 57:19</a:t>
            </a:r>
            <a:r>
              <a:rPr lang="en-US" sz="2400" b="1" dirty="0" smtClean="0">
                <a:latin typeface="Cambria" pitchFamily="18" charset="0"/>
              </a:rPr>
              <a:t> to the present proclamation of the gospel.  Both personally and through His apostles, Christ preached peace both to those who were “far away” and those who were “near.”  </a:t>
            </a:r>
          </a:p>
          <a:p>
            <a:pPr indent="457200">
              <a:spcAft>
                <a:spcPts val="1200"/>
              </a:spcAft>
            </a:pPr>
            <a:r>
              <a:rPr lang="en-US" sz="2400" b="1" dirty="0" smtClean="0">
                <a:latin typeface="Cambria" pitchFamily="18" charset="0"/>
              </a:rPr>
              <a:t>Notice that both groups must hear and respond to the gospel in order to be reconciled to God and to each other.  Though the Jews were near in the sense of having heard the prophecies, heeded the Scriptures, and anticipated the fulfillment of the promises, these alone were not enough to save them.</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Like everybody else, they needed to trust in Christ alone by faith alone for their salvation.  Nobody can be “grandfathered into” the church, and none of us receive the Holy Spirit by passive osmosis.  Each of us must trust Christ for himself or herself, thus receiving the Spirit by faith.  It’s true for all of us.  </a:t>
            </a:r>
          </a:p>
          <a:p>
            <a:pPr indent="457200">
              <a:spcAft>
                <a:spcPts val="1200"/>
              </a:spcAft>
            </a:pPr>
            <a:r>
              <a:rPr lang="en-US" sz="2400" b="1" dirty="0" smtClean="0">
                <a:latin typeface="Cambria" pitchFamily="18" charset="0"/>
              </a:rPr>
              <a:t>In addition to being reconciled with God and with each other, all those who believe in Christ have become part of one new humanity at peace with God.  What does this peace actually look like on a daily basis?  </a:t>
            </a:r>
          </a:p>
          <a:p>
            <a:pPr indent="457200">
              <a:spcAft>
                <a:spcPts val="1200"/>
              </a:spcAft>
            </a:pPr>
            <a:r>
              <a:rPr lang="en-US" sz="2400" b="1" dirty="0" smtClean="0">
                <a:latin typeface="Cambria" pitchFamily="18" charset="0"/>
              </a:rPr>
              <a:t>Paul describes </a:t>
            </a:r>
            <a:r>
              <a:rPr lang="en-US" sz="2400" b="1" i="1" u="sng" dirty="0" smtClean="0">
                <a:latin typeface="Cambria" pitchFamily="18" charset="0"/>
              </a:rPr>
              <a:t>four</a:t>
            </a:r>
            <a:r>
              <a:rPr lang="en-US" sz="2400" b="1" dirty="0" smtClean="0">
                <a:latin typeface="Cambria" pitchFamily="18" charset="0"/>
              </a:rPr>
              <a:t> </a:t>
            </a:r>
            <a:r>
              <a:rPr lang="en-US" sz="2400" b="1" i="1" u="sng" dirty="0" smtClean="0">
                <a:latin typeface="Cambria" pitchFamily="18" charset="0"/>
              </a:rPr>
              <a:t>things</a:t>
            </a:r>
            <a:r>
              <a:rPr lang="en-US" sz="2400" b="1" dirty="0" smtClean="0">
                <a:latin typeface="Cambria" pitchFamily="18" charset="0"/>
              </a:rPr>
              <a:t> we all share because of our new relationship with one another . . .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57075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our new relationship of peace manifests itself in equal and unhindered access to the Father by the Spirit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2:18</a:t>
            </a:r>
            <a:r>
              <a:rPr lang="en-US" sz="2400" b="1" dirty="0" smtClean="0">
                <a:latin typeface="Cambria" pitchFamily="18" charset="0"/>
              </a:rPr>
              <a:t>).  This may not seem like an important development to those of us who have know common access to God for nearly two thousand years.    </a:t>
            </a:r>
          </a:p>
          <a:p>
            <a:pPr indent="457200">
              <a:spcAft>
                <a:spcPts val="1200"/>
              </a:spcAft>
            </a:pPr>
            <a:r>
              <a:rPr lang="en-US" sz="2400" b="1" dirty="0" smtClean="0">
                <a:latin typeface="Cambria" pitchFamily="18" charset="0"/>
              </a:rPr>
              <a:t>In Paul’s day, however, this was an earthshaking change for both Jews and Gentiles.  Jews could only access God through their high priest, who entered God’s presence once a year on the Day of Atonement (</a:t>
            </a:r>
            <a:r>
              <a:rPr lang="en-US" sz="2400" b="1" dirty="0" smtClean="0">
                <a:effectLst>
                  <a:outerShdw blurRad="38100" dist="38100" dir="2700000" algn="tl">
                    <a:srgbClr val="000000">
                      <a:alpha val="43137"/>
                    </a:srgbClr>
                  </a:outerShdw>
                </a:effectLst>
                <a:latin typeface="Cambria" pitchFamily="18" charset="0"/>
              </a:rPr>
              <a:t>Lev. 16</a:t>
            </a:r>
            <a:r>
              <a:rPr lang="en-US" sz="2400" b="1" dirty="0" smtClean="0">
                <a:latin typeface="Cambria" pitchFamily="18" charset="0"/>
              </a:rPr>
              <a:t>).  Gentiles could only have access to God by converting to Judaism, receiving circumcision, and following the Law as a Jews.    </a:t>
            </a:r>
          </a:p>
          <a:p>
            <a:pPr indent="457200">
              <a:spcAft>
                <a:spcPts val="1200"/>
              </a:spcAft>
            </a:pPr>
            <a:r>
              <a:rPr lang="en-US" sz="2400" b="1" dirty="0" smtClean="0">
                <a:latin typeface="Cambria" pitchFamily="18" charset="0"/>
              </a:rPr>
              <a:t>Yet Christ’s death tore the curtain in the temple in two from top to bottom (</a:t>
            </a:r>
            <a:r>
              <a:rPr lang="en-US" sz="2400" b="1" dirty="0" smtClean="0">
                <a:effectLst>
                  <a:outerShdw blurRad="38100" dist="38100" dir="2700000" algn="tl">
                    <a:srgbClr val="000000">
                      <a:alpha val="43137"/>
                    </a:srgbClr>
                  </a:outerShdw>
                </a:effectLst>
                <a:latin typeface="Cambria" pitchFamily="18" charset="0"/>
              </a:rPr>
              <a:t>Matt. 27:50-51</a:t>
            </a:r>
            <a:r>
              <a:rPr lang="en-US" sz="2400" b="1" dirty="0" smtClean="0">
                <a:latin typeface="Cambria" pitchFamily="18" charset="0"/>
              </a:rPr>
              <a:t>), demonstrating that in Christ all believers have direct access to God.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101378" name="Picture 2" descr="Unlimited Access (Ephesians 2:18) | For You"/>
          <p:cNvPicPr>
            <a:picLocks noChangeAspect="1" noChangeArrowheads="1"/>
          </p:cNvPicPr>
          <p:nvPr/>
        </p:nvPicPr>
        <p:blipFill>
          <a:blip r:embed="rId2" cstate="print"/>
          <a:srcRect b="9136"/>
          <a:stretch>
            <a:fillRect/>
          </a:stretch>
        </p:blipFill>
        <p:spPr bwMode="auto">
          <a:xfrm>
            <a:off x="381000" y="457200"/>
            <a:ext cx="8386141" cy="5791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diamond(out)">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we see the work of the triune God in the plan of reconciliation—we have access to God the Father through the empowerment of the Holy Spirit because of the work of Christ.      </a:t>
            </a:r>
          </a:p>
          <a:p>
            <a:pPr indent="457200">
              <a:spcAft>
                <a:spcPts val="1200"/>
              </a:spcAft>
            </a:pPr>
            <a:r>
              <a:rPr lang="en-US" sz="2400" b="1" dirty="0" smtClean="0">
                <a:latin typeface="Cambria" pitchFamily="18" charset="0"/>
              </a:rPr>
              <a:t>Now we can come freely and directly to God in prayer for all our needs.  No more priests, no more complex rituals, no more fear that we might be consumed by His holy wrath.  Rather, we have a common access to God’s presence that is free and complete, granted to all who believe.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30887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Paul explains that </a:t>
            </a:r>
            <a:r>
              <a:rPr lang="en-US" sz="2400" b="1" i="1" dirty="0" smtClean="0">
                <a:effectLst>
                  <a:outerShdw blurRad="38100" dist="38100" dir="2700000" algn="tl">
                    <a:srgbClr val="000000">
                      <a:alpha val="43137"/>
                    </a:srgbClr>
                  </a:outerShdw>
                </a:effectLst>
                <a:latin typeface="Cambria" pitchFamily="18" charset="0"/>
              </a:rPr>
              <a:t>the peace we have in Christ confers on us a citizenship among the saints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2:19</a:t>
            </a:r>
            <a:r>
              <a:rPr lang="en-US" sz="2400" b="1" dirty="0" smtClean="0">
                <a:latin typeface="Cambria" pitchFamily="18" charset="0"/>
              </a:rPr>
              <a:t>).  The Gentiles had once been foreigners who had no rights or privileges among the people of God.  In Christ, they became “fellow citizens with the saints.”    </a:t>
            </a:r>
          </a:p>
          <a:p>
            <a:pPr indent="457200">
              <a:spcAft>
                <a:spcPts val="1200"/>
              </a:spcAft>
            </a:pPr>
            <a:r>
              <a:rPr lang="en-US" sz="2400" b="1" dirty="0" smtClean="0">
                <a:latin typeface="Cambria" pitchFamily="18" charset="0"/>
              </a:rPr>
              <a:t>Here, Paul is referring specifically to Old Testament saints—those with whom Gentiles formerly had nothing in common.  Now, though, as saints themselves, Gentile believers are on an equal standing with the great patriarchs and prophets of old—Abraham, Moses, Joshua, David, Elijah, etc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They’re in great company!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08546" name="AutoShape 2" descr="Encouragement bible verse Ephesians 2:19-22 Poster | Zazzl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8548" name="AutoShape 4" descr="Encouragement bible verse Ephesians 2:19-22 Poster | Zazzl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8550" name="AutoShape 6" descr="Encouragement bible verse Ephesians 2:19-22 Poster | Zazzl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8552" name="AutoShape 8" descr="Encouragement bible verse Ephesians 2:19-22 Poster | Zazzl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8554" name="AutoShape 10" descr="https://rlv.zcache.com/encouragement_bible_verse_ephesians_2_19_22_poster-r98ca0b067ae8430fa3d5b58163a2057a_wvk_8byvr_70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8556" name="AutoShape 12" descr="https://rlv.zcache.com/encouragement_bible_verse_ephesians_2_19_22_poster-r98ca0b067ae8430fa3d5b58163a2057a_wvk_8byvr_70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8558" name="AutoShape 14" descr="https://rlv.zcache.com/encouragement_bible_verse_ephesians_2_19_22_poster-r98ca0b067ae8430fa3d5b58163a2057a_wvk_8byvr_70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8560" name="Picture 16" descr="Welcome TEC #56 Team!"/>
          <p:cNvPicPr>
            <a:picLocks noChangeAspect="1" noChangeArrowheads="1"/>
          </p:cNvPicPr>
          <p:nvPr/>
        </p:nvPicPr>
        <p:blipFill>
          <a:blip r:embed="rId2" cstate="print"/>
          <a:srcRect b="6810"/>
          <a:stretch>
            <a:fillRect/>
          </a:stretch>
        </p:blipFill>
        <p:spPr bwMode="auto">
          <a:xfrm>
            <a:off x="762000" y="228600"/>
            <a:ext cx="7620000" cy="63896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8560"/>
                                        </p:tgtEl>
                                        <p:attrNameLst>
                                          <p:attrName>style.visibility</p:attrName>
                                        </p:attrNameLst>
                                      </p:cBhvr>
                                      <p:to>
                                        <p:strVal val="visible"/>
                                      </p:to>
                                    </p:set>
                                    <p:animEffect transition="in" filter="diamond(out)">
                                      <p:cBhvr>
                                        <p:cTn id="7" dur="2000"/>
                                        <p:tgtEl>
                                          <p:spTgt spid="108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30887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Paul tells us that </a:t>
            </a:r>
            <a:r>
              <a:rPr lang="en-US" sz="2400" b="1" i="1" dirty="0" smtClean="0">
                <a:effectLst>
                  <a:outerShdw blurRad="38100" dist="38100" dir="2700000" algn="tl">
                    <a:srgbClr val="000000">
                      <a:alpha val="43137"/>
                    </a:srgbClr>
                  </a:outerShdw>
                </a:effectLst>
                <a:latin typeface="Cambria" pitchFamily="18" charset="0"/>
              </a:rPr>
              <a:t>we relate to each other as a family, as fellow members of “God’s household”</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2:19</a:t>
            </a:r>
            <a:r>
              <a:rPr lang="en-US" sz="2400" b="1" dirty="0" smtClean="0">
                <a:latin typeface="Cambria" pitchFamily="18" charset="0"/>
              </a:rPr>
              <a:t>).  In the New Testament, the “household” referred to all those living under the same roof, so to speak.  It often included more than what we call the “</a:t>
            </a:r>
            <a:r>
              <a:rPr lang="en-US" sz="2400" b="1" dirty="0" smtClean="0">
                <a:effectLst>
                  <a:outerShdw blurRad="38100" dist="38100" dir="2700000" algn="tl">
                    <a:srgbClr val="000000">
                      <a:alpha val="43137"/>
                    </a:srgbClr>
                  </a:outerShdw>
                </a:effectLst>
                <a:latin typeface="Cambria" pitchFamily="18" charset="0"/>
              </a:rPr>
              <a:t>nuclear family</a:t>
            </a:r>
            <a:r>
              <a:rPr lang="en-US" sz="2400" b="1" dirty="0" smtClean="0">
                <a:latin typeface="Cambria" pitchFamily="18" charset="0"/>
              </a:rPr>
              <a:t>.”  It might include parents, children, grandparents, grown sons with their own wives and children, even aunts and uncles.      </a:t>
            </a:r>
          </a:p>
          <a:p>
            <a:pPr indent="457200">
              <a:spcAft>
                <a:spcPts val="1200"/>
              </a:spcAft>
            </a:pPr>
            <a:r>
              <a:rPr lang="en-US" sz="2400" b="1" dirty="0" smtClean="0">
                <a:latin typeface="Cambria" pitchFamily="18" charset="0"/>
              </a:rPr>
              <a:t>In other words, it included the “</a:t>
            </a:r>
            <a:r>
              <a:rPr lang="en-US" sz="2400" b="1" dirty="0" smtClean="0">
                <a:effectLst>
                  <a:outerShdw blurRad="38100" dist="38100" dir="2700000" algn="tl">
                    <a:srgbClr val="000000">
                      <a:alpha val="43137"/>
                    </a:srgbClr>
                  </a:outerShdw>
                </a:effectLst>
                <a:latin typeface="Cambria" pitchFamily="18" charset="0"/>
              </a:rPr>
              <a:t>extended family</a:t>
            </a:r>
            <a:r>
              <a:rPr lang="en-US" sz="2400" b="1" dirty="0" smtClean="0">
                <a:latin typeface="Cambria" pitchFamily="18" charset="0"/>
              </a:rPr>
              <a:t>.”  This is a great picture of the new family of God, united under one Father through the person of Jesus Christ and held together by the bond of the Holy Spirit.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970591"/>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In the second half of chapter two (</a:t>
            </a:r>
            <a:r>
              <a:rPr lang="en-US" sz="2400" b="1" dirty="0" smtClean="0">
                <a:effectLst>
                  <a:outerShdw blurRad="38100" dist="38100" dir="2700000" algn="tl">
                    <a:srgbClr val="000000">
                      <a:alpha val="43137"/>
                    </a:srgbClr>
                  </a:outerShdw>
                </a:effectLst>
                <a:latin typeface="Cambria" pitchFamily="18" charset="0"/>
              </a:rPr>
              <a:t>2:11-22</a:t>
            </a:r>
            <a:r>
              <a:rPr lang="en-US" sz="2400" b="1" dirty="0" smtClean="0">
                <a:latin typeface="Cambria" pitchFamily="18" charset="0"/>
              </a:rPr>
              <a:t>), Paul wants Gentiles to remember how far they have come, courtesy of Jesus Christ.  Once strangers from the promises made to Israel and without God in the world, Gentiles can now draw near through the </a:t>
            </a:r>
            <a:r>
              <a:rPr lang="en-US" sz="2400" b="1" i="1" dirty="0" smtClean="0">
                <a:effectLst>
                  <a:outerShdw blurRad="38100" dist="38100" dir="2700000" algn="tl">
                    <a:srgbClr val="000000">
                      <a:alpha val="43137"/>
                    </a:srgbClr>
                  </a:outerShdw>
                </a:effectLst>
                <a:latin typeface="Cambria" pitchFamily="18" charset="0"/>
              </a:rPr>
              <a:t>blood</a:t>
            </a:r>
            <a:r>
              <a:rPr lang="en-US" sz="2400" b="1" dirty="0" smtClean="0">
                <a:latin typeface="Cambria" pitchFamily="18" charset="0"/>
              </a:rPr>
              <a:t> of Jesus. </a:t>
            </a:r>
          </a:p>
          <a:p>
            <a:pPr indent="457200">
              <a:spcAft>
                <a:spcPts val="600"/>
              </a:spcAft>
            </a:pPr>
            <a:r>
              <a:rPr lang="en-US" sz="2400" b="1" dirty="0" smtClean="0">
                <a:latin typeface="Cambria" pitchFamily="18" charset="0"/>
              </a:rPr>
              <a:t>By His death on the cross, Jesus abolished the law of commandments which separated Jews and Gentiles, and has reconciled them both to God in one body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church</a:t>
            </a:r>
            <a:r>
              <a:rPr lang="en-US" sz="2400" b="1" i="1" dirty="0" smtClean="0">
                <a:latin typeface="Cambria" pitchFamily="18" charset="0"/>
              </a:rPr>
              <a:t>)</a:t>
            </a:r>
            <a:r>
              <a:rPr lang="en-US" sz="2400" b="1" dirty="0" smtClean="0">
                <a:latin typeface="Cambria" pitchFamily="18" charset="0"/>
              </a:rPr>
              <a:t>.  The Gentiles can therefore be fellow-citizens and members of God’s family; they are also part of that grand </a:t>
            </a:r>
            <a:r>
              <a:rPr lang="en-US" sz="2400" b="1" i="1" dirty="0" smtClean="0">
                <a:effectLst>
                  <a:outerShdw blurRad="38100" dist="38100" dir="2700000" algn="tl">
                    <a:srgbClr val="000000">
                      <a:alpha val="43137"/>
                    </a:srgbClr>
                  </a:outerShdw>
                </a:effectLst>
                <a:latin typeface="Cambria" pitchFamily="18" charset="0"/>
              </a:rPr>
              <a:t>temple</a:t>
            </a:r>
            <a:r>
              <a:rPr lang="en-US" sz="2400" b="1" dirty="0" smtClean="0">
                <a:latin typeface="Cambria" pitchFamily="18" charset="0"/>
              </a:rPr>
              <a:t> being built upon the foundation of the apostles and prophets with Jesus as the </a:t>
            </a:r>
            <a:r>
              <a:rPr lang="en-US" sz="2400" b="1" i="1" dirty="0" smtClean="0">
                <a:effectLst>
                  <a:outerShdw blurRad="38100" dist="38100" dir="2700000" algn="tl">
                    <a:srgbClr val="000000">
                      <a:alpha val="43137"/>
                    </a:srgbClr>
                  </a:outerShdw>
                </a:effectLst>
                <a:latin typeface="Cambria" pitchFamily="18" charset="0"/>
              </a:rPr>
              <a:t>cornerstone</a:t>
            </a:r>
            <a:r>
              <a:rPr lang="en-US" sz="2400" b="1" dirty="0" smtClean="0">
                <a:latin typeface="Cambria" pitchFamily="18" charset="0"/>
              </a:rPr>
              <a:t>, in which they serve as a habitation of God in the Spirit.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all of us know that most families deal with some level of dysfunction, the church family should strive to live together as loving brothers and sisters in Christ, regardless of the differences in our racial, social, economic, and cultural backgrounds.  This kind of community life brings great benefits to everyone.      </a:t>
            </a:r>
          </a:p>
          <a:p>
            <a:pPr indent="457200">
              <a:spcAft>
                <a:spcPts val="1200"/>
              </a:spcAft>
            </a:pPr>
            <a:r>
              <a:rPr lang="en-US" sz="2400" b="1" dirty="0" smtClean="0">
                <a:latin typeface="Cambria" pitchFamily="18" charset="0"/>
              </a:rPr>
              <a:t>It provides us with a caring </a:t>
            </a:r>
            <a:r>
              <a:rPr lang="en-US" sz="2400" b="1" i="1" dirty="0" smtClean="0">
                <a:effectLst>
                  <a:outerShdw blurRad="38100" dist="38100" dir="2700000" algn="tl">
                    <a:srgbClr val="000000">
                      <a:alpha val="43137"/>
                    </a:srgbClr>
                  </a:outerShdw>
                </a:effectLst>
                <a:latin typeface="Cambria" pitchFamily="18" charset="0"/>
              </a:rPr>
              <a:t>network of support</a:t>
            </a:r>
            <a:r>
              <a:rPr lang="en-US" sz="2400" b="1" dirty="0" smtClean="0">
                <a:latin typeface="Cambria" pitchFamily="18" charset="0"/>
              </a:rPr>
              <a:t> that goes beyond that of friends and neighbors.  It gives us a place for mutual </a:t>
            </a:r>
            <a:r>
              <a:rPr lang="en-US" sz="2400" b="1" i="1" u="sng" dirty="0" smtClean="0">
                <a:effectLst>
                  <a:outerShdw blurRad="38100" dist="38100" dir="2700000" algn="tl">
                    <a:srgbClr val="000000">
                      <a:alpha val="43137"/>
                    </a:srgbClr>
                  </a:outerShdw>
                </a:effectLst>
                <a:latin typeface="Cambria" pitchFamily="18" charset="0"/>
              </a:rPr>
              <a:t>accountability</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growth</a:t>
            </a:r>
            <a:r>
              <a:rPr lang="en-US" sz="2400" b="1" dirty="0" smtClean="0">
                <a:latin typeface="Cambria" pitchFamily="18" charset="0"/>
              </a:rPr>
              <a:t>.  It gives us an opportunity to exercise our </a:t>
            </a:r>
            <a:r>
              <a:rPr lang="en-US" sz="2400" b="1" i="1" u="sng" dirty="0" smtClean="0">
                <a:effectLst>
                  <a:outerShdw blurRad="38100" dist="38100" dir="2700000" algn="tl">
                    <a:srgbClr val="000000">
                      <a:alpha val="43137"/>
                    </a:srgbClr>
                  </a:outerShdw>
                </a:effectLst>
                <a:latin typeface="Cambria" pitchFamily="18" charset="0"/>
              </a:rPr>
              <a:t>spiritual</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gifts</a:t>
            </a:r>
            <a:r>
              <a:rPr lang="en-US" sz="2400" b="1" dirty="0" smtClean="0">
                <a:latin typeface="Cambria" pitchFamily="18" charset="0"/>
              </a:rPr>
              <a:t> for the benefit of all.  And it also provides a beautiful </a:t>
            </a:r>
            <a:r>
              <a:rPr lang="en-US" sz="2400" b="1" i="1" dirty="0" smtClean="0">
                <a:effectLst>
                  <a:outerShdw blurRad="38100" dist="38100" dir="2700000" algn="tl">
                    <a:srgbClr val="000000">
                      <a:alpha val="43137"/>
                    </a:srgbClr>
                  </a:outerShdw>
                </a:effectLst>
                <a:latin typeface="Cambria" pitchFamily="18" charset="0"/>
              </a:rPr>
              <a:t>example of love</a:t>
            </a:r>
            <a:r>
              <a:rPr lang="en-US" sz="2400" b="1" dirty="0" smtClean="0">
                <a:latin typeface="Cambria" pitchFamily="18" charset="0"/>
              </a:rPr>
              <a:t> for those outside the Christian faith looking in.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41686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FINALLY</a:t>
            </a:r>
            <a:r>
              <a:rPr lang="en-US" sz="2400" b="1" dirty="0" smtClean="0">
                <a:latin typeface="Cambria" pitchFamily="18" charset="0"/>
              </a:rPr>
              <a:t> – Paul reveals that </a:t>
            </a:r>
            <a:r>
              <a:rPr lang="en-US" sz="2400" b="1" i="1" dirty="0" smtClean="0">
                <a:effectLst>
                  <a:outerShdw blurRad="38100" dist="38100" dir="2700000" algn="tl">
                    <a:srgbClr val="000000">
                      <a:alpha val="43137"/>
                    </a:srgbClr>
                  </a:outerShdw>
                </a:effectLst>
                <a:latin typeface="Cambria" pitchFamily="18" charset="0"/>
              </a:rPr>
              <a:t>Jews and Gentiles today have a common faith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2:20-22</a:t>
            </a:r>
            <a:r>
              <a:rPr lang="en-US" sz="2400" b="1" dirty="0" smtClean="0">
                <a:latin typeface="Cambria" pitchFamily="18" charset="0"/>
              </a:rPr>
              <a:t>).  Paul uses the image of a temple building to describe the Christian faith community into which both Jews and Gentiles are welcome.  The foundation of the building consists of the teachings of the New Testament apostles and prophets, with the person and work of Jesus Christ Himself as the cornerstone of the whole structure.      </a:t>
            </a:r>
          </a:p>
          <a:p>
            <a:pPr indent="457200">
              <a:spcAft>
                <a:spcPts val="1200"/>
              </a:spcAft>
            </a:pPr>
            <a:r>
              <a:rPr lang="en-US" sz="2400" b="1" dirty="0" smtClean="0">
                <a:latin typeface="Cambria" pitchFamily="18" charset="0"/>
              </a:rPr>
              <a:t>In the first century, while the New Testament was still being written by those apostles and prophets, the foundation consisted of their teachings from the Old Testament and their eyewitness accounts, not to mention the small but growing number of writings that became part of our New Testament.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descr="2 - 20 cornerstone.jpg"/>
          <p:cNvPicPr>
            <a:picLocks noChangeAspect="1"/>
          </p:cNvPicPr>
          <p:nvPr/>
        </p:nvPicPr>
        <p:blipFill>
          <a:blip r:embed="rId2" cstate="print"/>
          <a:stretch>
            <a:fillRect/>
          </a:stretch>
        </p:blipFill>
        <p:spPr>
          <a:xfrm>
            <a:off x="685800" y="1143000"/>
            <a:ext cx="7692571" cy="4267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106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Today, we have direct access to all of the inspired writings of both the Old and New Testaments, both of which point to Jesus Christ as the center and standard of truth.      </a:t>
            </a:r>
          </a:p>
          <a:p>
            <a:pPr indent="457200">
              <a:spcAft>
                <a:spcPts val="1200"/>
              </a:spcAft>
            </a:pPr>
            <a:r>
              <a:rPr lang="en-US" sz="2400" b="1" dirty="0" smtClean="0">
                <a:latin typeface="Cambria" pitchFamily="18" charset="0"/>
              </a:rPr>
              <a:t>As God calls each of us from our various backgrounds, He fits us together as stones in the temple, firmly established on the foundation of the apostles and prophets with Christ as the cornerstone.  This living building is no mere gathering of like-minded believers, but a “holy temple,” as it is the dwelling place of the Holy Spirit of God (</a:t>
            </a:r>
            <a:r>
              <a:rPr lang="en-US" sz="2400" b="1" dirty="0" smtClean="0">
                <a:effectLst>
                  <a:outerShdw blurRad="38100" dist="38100" dir="2700000" algn="tl">
                    <a:srgbClr val="000000">
                      <a:alpha val="43137"/>
                    </a:srgbClr>
                  </a:outerShdw>
                </a:effectLst>
                <a:latin typeface="Cambria" pitchFamily="18" charset="0"/>
              </a:rPr>
              <a:t>2:21-22</a:t>
            </a:r>
            <a:r>
              <a:rPr lang="en-US" sz="2400" b="1" dirty="0" smtClean="0">
                <a:latin typeface="Cambria" pitchFamily="18" charset="0"/>
              </a:rPr>
              <a:t>).  </a:t>
            </a:r>
          </a:p>
          <a:p>
            <a:pPr indent="457200">
              <a:spcAft>
                <a:spcPts val="1200"/>
              </a:spcAft>
            </a:pPr>
            <a:r>
              <a:rPr lang="en-US" sz="2400" b="1" dirty="0" smtClean="0">
                <a:latin typeface="Cambria" pitchFamily="18" charset="0"/>
              </a:rPr>
              <a:t>Though he doesn’t use the word here, Paul is referring to the church, the body of Christ, which is not a literal building or an earthly corporation, but a living community of faith, resting squarely on the Holy Scriptures and centered intently on Jesus Christ.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2:17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02402" name="Picture 2" descr="Ephesians 2:17 Archives - FaithGateway"/>
          <p:cNvPicPr>
            <a:picLocks noChangeAspect="1" noChangeArrowheads="1"/>
          </p:cNvPicPr>
          <p:nvPr/>
        </p:nvPicPr>
        <p:blipFill>
          <a:blip r:embed="rId2" cstate="print"/>
          <a:srcRect/>
          <a:stretch>
            <a:fillRect/>
          </a:stretch>
        </p:blipFill>
        <p:spPr bwMode="auto">
          <a:xfrm>
            <a:off x="457200" y="685800"/>
            <a:ext cx="8088923" cy="5257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amond(out)">
                                      <p:cBhvr>
                                        <p:cTn id="7" dur="20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 June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3:1 – 13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“The Mystery, The Ministry, and Me”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288659" y="2975275"/>
            <a:ext cx="4733877"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Destroying the Wall to </a:t>
            </a:r>
          </a:p>
          <a:p>
            <a:pPr algn="ctr"/>
            <a:r>
              <a:rPr lang="en-US" sz="2400" b="1" dirty="0" smtClean="0">
                <a:effectLst>
                  <a:outerShdw blurRad="38100" dist="38100" dir="2700000" algn="tl">
                    <a:srgbClr val="000000">
                      <a:alpha val="43137"/>
                    </a:srgbClr>
                  </a:outerShdw>
                </a:effectLst>
              </a:rPr>
              <a:t>Build the Temple</a:t>
            </a:r>
            <a:endParaRPr lang="en-US" sz="24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For nearly half a century, the Iron Curtain split Europe into east and west.  The separation was physical, political, and spiritual.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Physically</a:t>
            </a:r>
            <a:r>
              <a:rPr lang="en-US" sz="2400" b="1" dirty="0" smtClean="0">
                <a:latin typeface="Cambria" pitchFamily="18" charset="0"/>
              </a:rPr>
              <a:t>, a heavily militarized border cut like an ugly, jagged scar from the Baltic Sea in the north to the Adriatic Sea in the south.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Politically</a:t>
            </a:r>
            <a:r>
              <a:rPr lang="en-US" sz="2400" b="1" dirty="0" smtClean="0">
                <a:latin typeface="Cambria" pitchFamily="18" charset="0"/>
              </a:rPr>
              <a:t>, it separated the Communist east from the capitalist west, a division epitomized by the infamous Berlin Wall spitting East Berlin and West Berlin.</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Spiritually</a:t>
            </a:r>
            <a:r>
              <a:rPr lang="en-US" sz="2400" b="1" dirty="0" smtClean="0">
                <a:latin typeface="Cambria" pitchFamily="18" charset="0"/>
              </a:rPr>
              <a:t>, the Iron Curtain served as a seemingly impenetrable barrier to the gospel, blocking the atheistic Communist nations from the encroaching influence of Christianity.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From </a:t>
            </a:r>
            <a:r>
              <a:rPr lang="en-US" sz="2400" b="1" dirty="0" smtClean="0">
                <a:effectLst>
                  <a:outerShdw blurRad="38100" dist="38100" dir="2700000" algn="tl">
                    <a:srgbClr val="000000">
                      <a:alpha val="43137"/>
                    </a:srgbClr>
                  </a:outerShdw>
                </a:effectLst>
                <a:latin typeface="Cambria" pitchFamily="18" charset="0"/>
              </a:rPr>
              <a:t>1945</a:t>
            </a:r>
            <a:r>
              <a:rPr lang="en-US" sz="2400" b="1" dirty="0" smtClean="0">
                <a:latin typeface="Cambria" pitchFamily="18" charset="0"/>
              </a:rPr>
              <a:t> to </a:t>
            </a:r>
            <a:r>
              <a:rPr lang="en-US" sz="2400" b="1" dirty="0" smtClean="0">
                <a:effectLst>
                  <a:outerShdw blurRad="38100" dist="38100" dir="2700000" algn="tl">
                    <a:srgbClr val="000000">
                      <a:alpha val="43137"/>
                    </a:srgbClr>
                  </a:outerShdw>
                </a:effectLst>
                <a:latin typeface="Cambria" pitchFamily="18" charset="0"/>
              </a:rPr>
              <a:t>1989</a:t>
            </a:r>
            <a:r>
              <a:rPr lang="en-US" sz="2400" b="1" dirty="0" smtClean="0">
                <a:latin typeface="Cambria" pitchFamily="18" charset="0"/>
              </a:rPr>
              <a:t>, the Iron Curtain separated families, friends, nations, and languages, resulting in enmity, animosity, distrust, and fear.  </a:t>
            </a:r>
          </a:p>
          <a:p>
            <a:pPr indent="457200">
              <a:spcAft>
                <a:spcPts val="1200"/>
              </a:spcAft>
            </a:pPr>
            <a:r>
              <a:rPr lang="en-US" sz="2400" b="1" dirty="0" smtClean="0">
                <a:latin typeface="Cambria" pitchFamily="18" charset="0"/>
              </a:rPr>
              <a:t>Yet in 1989, a minor miracle occurred.  Just two years after US president </a:t>
            </a:r>
            <a:r>
              <a:rPr lang="en-US" sz="2400" b="1" dirty="0" smtClean="0">
                <a:effectLst>
                  <a:outerShdw blurRad="38100" dist="38100" dir="2700000" algn="tl">
                    <a:srgbClr val="000000">
                      <a:alpha val="43137"/>
                    </a:srgbClr>
                  </a:outerShdw>
                </a:effectLst>
                <a:latin typeface="Cambria" pitchFamily="18" charset="0"/>
              </a:rPr>
              <a:t>Ronald Reagan</a:t>
            </a:r>
            <a:r>
              <a:rPr lang="en-US" sz="2400" b="1" dirty="0" smtClean="0">
                <a:latin typeface="Cambria" pitchFamily="18" charset="0"/>
              </a:rPr>
              <a:t> stood before the Berlin Wall and challenged his Soviet counterpart, </a:t>
            </a:r>
            <a:r>
              <a:rPr lang="en-US" sz="2400" b="1" dirty="0" smtClean="0">
                <a:effectLst>
                  <a:outerShdw blurRad="38100" dist="38100" dir="2700000" algn="tl">
                    <a:srgbClr val="000000">
                      <a:alpha val="43137"/>
                    </a:srgbClr>
                  </a:outerShdw>
                </a:effectLst>
                <a:latin typeface="Cambria" pitchFamily="18" charset="0"/>
              </a:rPr>
              <a:t>Mikhail Gorbachev</a:t>
            </a:r>
            <a:r>
              <a:rPr lang="en-US" sz="2400" b="1" dirty="0" smtClean="0">
                <a:latin typeface="Cambria" pitchFamily="18" charset="0"/>
              </a:rPr>
              <a:t>, to “tear down this wall,” citizens from both East and West Berlin were permitted to demolish the barrier and reunite the once-divided people.  </a:t>
            </a:r>
          </a:p>
          <a:p>
            <a:pPr indent="457200">
              <a:spcAft>
                <a:spcPts val="1200"/>
              </a:spcAft>
            </a:pPr>
            <a:r>
              <a:rPr lang="en-US" sz="2400" b="1" dirty="0" smtClean="0">
                <a:latin typeface="Cambria" pitchFamily="18" charset="0"/>
              </a:rPr>
              <a:t>Amidst tears of joy and days of celebration, the Iron Curtain was lifted from Germany, marking the beginning of a new era in modern European history.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6868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much as the fall of the Berlin Wall made an unforgettable mark on the men and women who witnessed it, this historic event can’t compare to the epochal moment when Jesus Christ torn down another wall—one that had separated humanity for centuries.  </a:t>
            </a:r>
          </a:p>
          <a:p>
            <a:pPr indent="457200">
              <a:spcAft>
                <a:spcPts val="1200"/>
              </a:spcAft>
            </a:pPr>
            <a:r>
              <a:rPr lang="en-US" sz="2400" b="1" dirty="0" smtClean="0">
                <a:latin typeface="Cambria" pitchFamily="18" charset="0"/>
              </a:rPr>
              <a:t>Though the wall had been meant to preserve God’s Jewish people from moral and spiritual corruption as they represented their God before the nations, it quickly became a divider that alienated the Gentiles, who were meant to receive God’s blessing through the Jewish nation (</a:t>
            </a:r>
            <a:r>
              <a:rPr lang="en-US" sz="2400" b="1" dirty="0" smtClean="0">
                <a:effectLst>
                  <a:outerShdw blurRad="38100" dist="38100" dir="2700000" algn="tl">
                    <a:srgbClr val="000000">
                      <a:alpha val="43137"/>
                    </a:srgbClr>
                  </a:outerShdw>
                </a:effectLst>
                <a:latin typeface="Cambria" pitchFamily="18" charset="0"/>
              </a:rPr>
              <a:t>Gen 26:4</a:t>
            </a:r>
            <a:r>
              <a:rPr lang="en-US" sz="2400" b="1" dirty="0" smtClean="0">
                <a:latin typeface="Cambria" pitchFamily="18" charset="0"/>
              </a:rPr>
              <a:t>).  </a:t>
            </a:r>
          </a:p>
          <a:p>
            <a:pPr indent="457200">
              <a:spcAft>
                <a:spcPts val="1200"/>
              </a:spcAft>
            </a:pPr>
            <a:r>
              <a:rPr lang="en-US" sz="2400" b="1" dirty="0" smtClean="0">
                <a:latin typeface="Cambria" pitchFamily="18" charset="0"/>
              </a:rPr>
              <a:t>The Law of Moses and the sacrificial system had marked God’s path of holy living for the Jews.  Yet Gentiles stood outside the gate, aliens to the promises, foreigners to the covenant, and dejected outcasts from the knowledge of God.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All of that changed when Christ torn down the wall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and began building a new temple (</a:t>
            </a:r>
            <a:r>
              <a:rPr lang="en-US" sz="2400" b="1" dirty="0" smtClean="0">
                <a:effectLst>
                  <a:outerShdw blurRad="38100" dist="38100" dir="2700000" algn="tl">
                    <a:srgbClr val="000000">
                      <a:alpha val="43137"/>
                    </a:srgbClr>
                  </a:outerShdw>
                </a:effectLst>
                <a:latin typeface="Cambria" pitchFamily="18" charset="0"/>
              </a:rPr>
              <a:t>2:21-22</a:t>
            </a:r>
            <a:r>
              <a:rPr lang="en-US" sz="2400" b="1" dirty="0" smtClean="0">
                <a:latin typeface="Cambria" pitchFamily="18" charset="0"/>
              </a:rPr>
              <a:t>).  </a:t>
            </a:r>
          </a:p>
          <a:p>
            <a:pPr indent="457200">
              <a:spcAft>
                <a:spcPts val="1200"/>
              </a:spcAft>
            </a:pPr>
            <a:r>
              <a:rPr lang="en-US" sz="2400" b="1" dirty="0" smtClean="0">
                <a:latin typeface="Cambria" pitchFamily="18" charset="0"/>
              </a:rPr>
              <a:t>In the first part of his letter to the Ephesians, Paul sharply contrasted our former lives as unbelievers, once dead in trespasses and sins  (</a:t>
            </a:r>
            <a:r>
              <a:rPr lang="en-US" sz="2400" b="1" dirty="0" smtClean="0">
                <a:effectLst>
                  <a:outerShdw blurRad="38100" dist="38100" dir="2700000" algn="tl">
                    <a:srgbClr val="000000">
                      <a:alpha val="43137"/>
                    </a:srgbClr>
                  </a:outerShdw>
                </a:effectLst>
                <a:latin typeface="Cambria" pitchFamily="18" charset="0"/>
              </a:rPr>
              <a:t>2:1</a:t>
            </a:r>
            <a:r>
              <a:rPr lang="en-US" sz="2400" b="1" dirty="0" smtClean="0">
                <a:latin typeface="Cambria" pitchFamily="18" charset="0"/>
              </a:rPr>
              <a:t>), with our new lives as those made alive together with Christ (</a:t>
            </a:r>
            <a:r>
              <a:rPr lang="en-US" sz="2400" b="1" dirty="0" smtClean="0">
                <a:effectLst>
                  <a:outerShdw blurRad="38100" dist="38100" dir="2700000" algn="tl">
                    <a:srgbClr val="000000">
                      <a:alpha val="43137"/>
                    </a:srgbClr>
                  </a:outerShdw>
                </a:effectLst>
                <a:latin typeface="Cambria" pitchFamily="18" charset="0"/>
              </a:rPr>
              <a:t>2:4-5</a:t>
            </a:r>
            <a:r>
              <a:rPr lang="en-US" sz="2400" b="1" dirty="0" smtClean="0">
                <a:latin typeface="Cambria" pitchFamily="18" charset="0"/>
              </a:rPr>
              <a:t>).  </a:t>
            </a:r>
          </a:p>
          <a:p>
            <a:pPr indent="457200">
              <a:spcAft>
                <a:spcPts val="1200"/>
              </a:spcAft>
            </a:pPr>
            <a:r>
              <a:rPr lang="en-US" sz="2400" b="1" dirty="0" smtClean="0">
                <a:latin typeface="Cambria" pitchFamily="18" charset="0"/>
              </a:rPr>
              <a:t>Now Paul turns to another contrast—between the Gentile and the Jew.  This time, however, he describes in vivid language how the deep gulf that had once separated these two peoples has been bridged by the finished work of Jesus Christ.  Upon this new, level foundation of equality, a new temple, the church, is being built.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2:11 – 22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30054</TotalTime>
  <Words>3825</Words>
  <Application>Microsoft Office PowerPoint</Application>
  <PresentationFormat>On-screen Show (4:3)</PresentationFormat>
  <Paragraphs>144</Paragraphs>
  <Slides>46</Slides>
  <Notes>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6087</cp:revision>
  <dcterms:created xsi:type="dcterms:W3CDTF">2016-10-08T19:35:00Z</dcterms:created>
  <dcterms:modified xsi:type="dcterms:W3CDTF">2022-05-24T02:45:10Z</dcterms:modified>
</cp:coreProperties>
</file>